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95"/>
  </p:notesMasterIdLst>
  <p:sldIdLst>
    <p:sldId id="257" r:id="rId2"/>
    <p:sldId id="392" r:id="rId3"/>
    <p:sldId id="280" r:id="rId4"/>
    <p:sldId id="261" r:id="rId5"/>
    <p:sldId id="258" r:id="rId6"/>
    <p:sldId id="259" r:id="rId7"/>
    <p:sldId id="260" r:id="rId8"/>
    <p:sldId id="282" r:id="rId9"/>
    <p:sldId id="283" r:id="rId10"/>
    <p:sldId id="279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4" r:id="rId29"/>
    <p:sldId id="285" r:id="rId30"/>
    <p:sldId id="409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1" r:id="rId45"/>
    <p:sldId id="299" r:id="rId46"/>
    <p:sldId id="300" r:id="rId47"/>
    <p:sldId id="302" r:id="rId48"/>
    <p:sldId id="402" r:id="rId49"/>
    <p:sldId id="403" r:id="rId50"/>
    <p:sldId id="404" r:id="rId51"/>
    <p:sldId id="405" r:id="rId52"/>
    <p:sldId id="407" r:id="rId53"/>
    <p:sldId id="408" r:id="rId54"/>
    <p:sldId id="304" r:id="rId55"/>
    <p:sldId id="305" r:id="rId56"/>
    <p:sldId id="307" r:id="rId57"/>
    <p:sldId id="308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21" r:id="rId67"/>
    <p:sldId id="322" r:id="rId68"/>
    <p:sldId id="331" r:id="rId69"/>
    <p:sldId id="333" r:id="rId70"/>
    <p:sldId id="335" r:id="rId71"/>
    <p:sldId id="336" r:id="rId72"/>
    <p:sldId id="337" r:id="rId73"/>
    <p:sldId id="339" r:id="rId74"/>
    <p:sldId id="340" r:id="rId75"/>
    <p:sldId id="341" r:id="rId76"/>
    <p:sldId id="343" r:id="rId77"/>
    <p:sldId id="344" r:id="rId78"/>
    <p:sldId id="346" r:id="rId79"/>
    <p:sldId id="347" r:id="rId80"/>
    <p:sldId id="348" r:id="rId81"/>
    <p:sldId id="354" r:id="rId82"/>
    <p:sldId id="369" r:id="rId83"/>
    <p:sldId id="370" r:id="rId84"/>
    <p:sldId id="376" r:id="rId85"/>
    <p:sldId id="377" r:id="rId86"/>
    <p:sldId id="375" r:id="rId87"/>
    <p:sldId id="389" r:id="rId88"/>
    <p:sldId id="393" r:id="rId89"/>
    <p:sldId id="394" r:id="rId90"/>
    <p:sldId id="395" r:id="rId91"/>
    <p:sldId id="396" r:id="rId92"/>
    <p:sldId id="411" r:id="rId93"/>
    <p:sldId id="410" r:id="rId9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006600"/>
    <a:srgbClr val="0000CC"/>
    <a:srgbClr val="008000"/>
    <a:srgbClr val="66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8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6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344C5-3A02-4B5F-9961-4F19A1991A04}" type="datetimeFigureOut">
              <a:rPr lang="en-GB" smtClean="0"/>
              <a:pPr/>
              <a:t>10/05/2012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EE32D-4995-4777-AF47-56BA9C08CFB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3D33F8-872C-4136-86BD-1EB27488B1EC}" type="slidenum">
              <a:rPr lang="en-GB"/>
              <a:pPr/>
              <a:t>2</a:t>
            </a:fld>
            <a:endParaRPr lang="en-GB"/>
          </a:p>
        </p:txBody>
      </p:sp>
      <p:sp>
        <p:nvSpPr>
          <p:cNvPr id="96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0088"/>
            <a:ext cx="4570412" cy="3427412"/>
          </a:xfrm>
          <a:ln/>
        </p:spPr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4" y="4338638"/>
            <a:ext cx="5006975" cy="4127500"/>
          </a:xfrm>
        </p:spPr>
        <p:txBody>
          <a:bodyPr/>
          <a:lstStyle/>
          <a:p>
            <a:pPr marL="228578" indent="-228578">
              <a:buFontTx/>
              <a:buAutoNum type="arabicPeriod"/>
            </a:pPr>
            <a:r>
              <a:rPr lang="en-GB" dirty="0"/>
              <a:t>The isle of </a:t>
            </a:r>
            <a:r>
              <a:rPr lang="en-GB" dirty="0" err="1"/>
              <a:t>wight</a:t>
            </a:r>
            <a:r>
              <a:rPr lang="en-GB" dirty="0"/>
              <a:t> is separated from the mainland by the Solent</a:t>
            </a:r>
          </a:p>
          <a:p>
            <a:pPr marL="228578" indent="-228578">
              <a:buFontTx/>
              <a:buAutoNum type="arabicPeriod"/>
            </a:pPr>
            <a:r>
              <a:rPr lang="en-GB" dirty="0"/>
              <a:t>The isle forms a characteristic diamond shape about 38 km wide and 22km across (total area 388 </a:t>
            </a:r>
            <a:r>
              <a:rPr lang="en-GB" dirty="0" err="1"/>
              <a:t>sq.km</a:t>
            </a:r>
            <a:r>
              <a:rPr lang="en-GB" dirty="0"/>
              <a:t>)</a:t>
            </a:r>
          </a:p>
          <a:p>
            <a:pPr marL="228578" indent="-228578">
              <a:buFontTx/>
              <a:buAutoNum type="arabicPeriod"/>
            </a:pPr>
            <a:r>
              <a:rPr lang="en-GB" dirty="0"/>
              <a:t>Rock strata span the Cretaceous, Tertiary and Quaternary periods; Tertiary rocks outcropping to the north and Cretaceous rocks to the south, separated by a spine across the island known as the North Downs</a:t>
            </a:r>
          </a:p>
          <a:p>
            <a:pPr marL="228578" indent="-228578">
              <a:buFontTx/>
              <a:buAutoNum type="arabicPeriod"/>
            </a:pPr>
            <a:r>
              <a:rPr lang="en-GB" dirty="0"/>
              <a:t>The strata have been folded, with up-arched anticlines and down-warped synclines running roughly west to east</a:t>
            </a:r>
          </a:p>
          <a:p>
            <a:pPr marL="228578" indent="-228578">
              <a:buFontTx/>
              <a:buAutoNum type="arabicPeriod"/>
            </a:pPr>
            <a:r>
              <a:rPr lang="en-GB" dirty="0"/>
              <a:t>Outcrops of solid formations are partly obscured by superficial deposits, including landslide debris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0820F-E80B-4D1C-BFAE-F17282E54170}" type="slidenum">
              <a:rPr lang="en-GB"/>
              <a:pPr/>
              <a:t>87</a:t>
            </a:fld>
            <a:endParaRPr lang="en-GB"/>
          </a:p>
        </p:txBody>
      </p:sp>
      <p:sp>
        <p:nvSpPr>
          <p:cNvPr id="100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700088"/>
            <a:ext cx="4570412" cy="3427412"/>
          </a:xfrm>
          <a:ln/>
        </p:spPr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338638"/>
            <a:ext cx="5006975" cy="4127500"/>
          </a:xfrm>
        </p:spPr>
        <p:txBody>
          <a:bodyPr/>
          <a:lstStyle/>
          <a:p>
            <a:r>
              <a:rPr lang="en-GB" sz="1400"/>
              <a:t>The system comprises vibrating wire piezometers installed within standard Casagrande piezometer tubes set in deep boreholes</a:t>
            </a:r>
          </a:p>
          <a:p>
            <a:r>
              <a:rPr lang="en-GB" sz="1400"/>
              <a:t>Surface tiltmeters at the crest of the slope, where rotational movements can be expected, and</a:t>
            </a:r>
          </a:p>
          <a:p>
            <a:r>
              <a:rPr lang="en-GB" sz="1400"/>
              <a:t>Surface long-range crackmeter and extensometers to detect horizontal displacements across established tension cracks</a:t>
            </a:r>
          </a:p>
          <a:p>
            <a:r>
              <a:rPr lang="en-GB" sz="1400"/>
              <a:t>All these sensors are wired into data loggers with permanent power supply and telecom connections for remote interrogation and to enable alarms to be automatically raised.</a:t>
            </a:r>
            <a:endParaRPr lang="en-GB"/>
          </a:p>
          <a:p>
            <a:r>
              <a:rPr lang="en-GB" sz="1400"/>
              <a:t>Cost of system including ground works but not drilling costs £20-£25k.</a:t>
            </a:r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609CC4-D80D-463F-A415-D4A0DE818951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3C8-DDAD-4800-8D0F-F88B2E5D7DA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066800"/>
            <a:ext cx="1943100" cy="4800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066800"/>
            <a:ext cx="5676900" cy="4800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74A2E-F42E-447B-BF1E-D4335E3577AF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7963" y="0"/>
            <a:ext cx="8688387" cy="604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847725"/>
            <a:ext cx="4267200" cy="2928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847725"/>
            <a:ext cx="4267200" cy="2928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3929063"/>
            <a:ext cx="4267200" cy="2928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9063"/>
            <a:ext cx="4267200" cy="2928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90099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81200"/>
            <a:ext cx="8278688" cy="3886200"/>
          </a:xfrm>
        </p:spPr>
        <p:txBody>
          <a:bodyPr/>
          <a:lstStyle>
            <a:lvl1pPr>
              <a:defRPr sz="2000" b="1">
                <a:solidFill>
                  <a:srgbClr val="0000CC"/>
                </a:solidFill>
                <a:latin typeface="Comic Sans MS" pitchFamily="66" charset="0"/>
              </a:defRPr>
            </a:lvl1pPr>
            <a:lvl2pPr>
              <a:defRPr sz="1800" b="1">
                <a:latin typeface="Comic Sans MS" pitchFamily="66" charset="0"/>
              </a:defRPr>
            </a:lvl2pPr>
            <a:lvl3pPr>
              <a:defRPr sz="1800" b="1">
                <a:latin typeface="Comic Sans MS" pitchFamily="66" charset="0"/>
              </a:defRPr>
            </a:lvl3pPr>
            <a:lvl4pPr>
              <a:defRPr sz="1800" b="1">
                <a:latin typeface="Comic Sans MS" pitchFamily="66" charset="0"/>
              </a:defRPr>
            </a:lvl4pPr>
            <a:lvl5pPr>
              <a:defRPr sz="1800" b="1">
                <a:latin typeface="Comic Sans MS" pitchFamily="66" charset="0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975C4-E80F-4ED7-BDC2-1AF5E9C305BC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81496-183A-440D-956A-8D32CD021DEE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CEEED-A051-44F2-90EB-248ACF8DCA48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4547D-7B32-43A7-A15C-94BFE7B03CD6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BF292-24D0-4E67-AC83-59758F944203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62F775-CB5A-4EAA-83D8-8CD446C5429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823E6D-4044-46D9-BEE2-35EA092507E7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85AB8-C0B4-4F6C-A9D0-61F98AD54EE5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1027" name="Picture 3" descr="purplin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685800"/>
            <a:ext cx="91440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strip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762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invertstrip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0668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19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DB2A41-FA40-4821-8AEE-4119402BD54B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019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pic>
        <p:nvPicPr>
          <p:cNvPr id="1034" name="Picture 1" descr="pp2012.jpg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0" y="-26988"/>
            <a:ext cx="9144000" cy="71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420A7F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420A7F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420A7F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420A7F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420A7F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20A7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39552" y="1484784"/>
            <a:ext cx="8307388" cy="65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423863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sz="2200" b="1" dirty="0" smtClean="0">
                <a:solidFill>
                  <a:srgbClr val="990099"/>
                </a:solidFill>
                <a:latin typeface="Arial" pitchFamily="34" charset="0"/>
              </a:rPr>
              <a:t>Dave Giles</a:t>
            </a:r>
          </a:p>
          <a:p>
            <a:pPr algn="ctr" defTabSz="423863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sz="2200" b="1" dirty="0" smtClean="0">
                <a:solidFill>
                  <a:srgbClr val="990099"/>
                </a:solidFill>
                <a:latin typeface="Arial" pitchFamily="34" charset="0"/>
              </a:rPr>
              <a:t>SCHOOL </a:t>
            </a:r>
            <a:r>
              <a:rPr lang="en-GB" sz="2200" b="1" dirty="0">
                <a:solidFill>
                  <a:srgbClr val="990099"/>
                </a:solidFill>
                <a:latin typeface="Arial" pitchFamily="34" charset="0"/>
              </a:rPr>
              <a:t>OF EARTH &amp; ENVIRONMENTAL </a:t>
            </a:r>
            <a:r>
              <a:rPr lang="en-GB" sz="2200" b="1" dirty="0" smtClean="0">
                <a:solidFill>
                  <a:srgbClr val="990099"/>
                </a:solidFill>
                <a:latin typeface="Arial" pitchFamily="34" charset="0"/>
              </a:rPr>
              <a:t>SCIENCES</a:t>
            </a:r>
          </a:p>
          <a:p>
            <a:pPr algn="ctr" defTabSz="423863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sz="2200" b="1" dirty="0" smtClean="0">
                <a:solidFill>
                  <a:srgbClr val="990099"/>
                </a:solidFill>
                <a:latin typeface="Arial" pitchFamily="34" charset="0"/>
              </a:rPr>
              <a:t>UNIVERSITY OF PORTSMOUTH</a:t>
            </a:r>
            <a:endParaRPr lang="en-GB" sz="2200" b="1" dirty="0">
              <a:solidFill>
                <a:srgbClr val="990099"/>
              </a:solidFill>
              <a:latin typeface="Arial" pitchFamily="34" charset="0"/>
            </a:endParaRPr>
          </a:p>
          <a:p>
            <a:pPr algn="ctr" defTabSz="423863">
              <a:buClr>
                <a:srgbClr val="000000"/>
              </a:buClr>
              <a:buSzPct val="90000"/>
              <a:buFont typeface="Monotype Sorts"/>
              <a:buNone/>
            </a:pPr>
            <a:endParaRPr lang="en-GB" sz="2200" b="1" dirty="0">
              <a:solidFill>
                <a:srgbClr val="990099"/>
              </a:solidFill>
              <a:latin typeface="Arial" pitchFamily="34" charset="0"/>
            </a:endParaRPr>
          </a:p>
          <a:p>
            <a:pPr algn="ctr" defTabSz="423863">
              <a:buClr>
                <a:srgbClr val="000000"/>
              </a:buClr>
              <a:buSzPct val="90000"/>
              <a:buFont typeface="Monotype Sorts"/>
              <a:buNone/>
            </a:pPr>
            <a:r>
              <a:rPr lang="en-GB" sz="2200" b="1" dirty="0" smtClean="0">
                <a:solidFill>
                  <a:srgbClr val="990099"/>
                </a:solidFill>
                <a:latin typeface="Arial" pitchFamily="34" charset="0"/>
              </a:rPr>
              <a:t>The Geology of the Isle of Wight</a:t>
            </a:r>
          </a:p>
          <a:p>
            <a:pPr algn="ctr" defTabSz="423863">
              <a:buClr>
                <a:srgbClr val="000000"/>
              </a:buClr>
              <a:buSzPct val="90000"/>
              <a:buFont typeface="Monotype Sorts"/>
              <a:buNone/>
            </a:pPr>
            <a:endParaRPr lang="en-GB" sz="2200" b="1" dirty="0">
              <a:solidFill>
                <a:srgbClr val="990099"/>
              </a:solidFill>
              <a:latin typeface="Arial" pitchFamily="34" charset="0"/>
            </a:endParaRPr>
          </a:p>
        </p:txBody>
      </p:sp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2"/>
          <a:srcRect l="2922" t="39326" r="5729" b="16035"/>
          <a:stretch>
            <a:fillRect/>
          </a:stretch>
        </p:blipFill>
        <p:spPr bwMode="auto">
          <a:xfrm>
            <a:off x="35496" y="3501008"/>
            <a:ext cx="9060232" cy="276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0099"/>
                </a:solidFill>
              </a:rPr>
              <a:t>Sedimentary </a:t>
            </a:r>
            <a:r>
              <a:rPr lang="en-GB" dirty="0" smtClean="0">
                <a:solidFill>
                  <a:srgbClr val="990099"/>
                </a:solidFill>
              </a:rPr>
              <a:t>Environments</a:t>
            </a:r>
            <a:endParaRPr lang="en-GB" dirty="0">
              <a:solidFill>
                <a:srgbClr val="990099"/>
              </a:solidFill>
            </a:endParaRPr>
          </a:p>
        </p:txBody>
      </p:sp>
      <p:pic>
        <p:nvPicPr>
          <p:cNvPr id="3532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635" y="1853319"/>
            <a:ext cx="8229600" cy="466402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Environments of Deposition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Marine</a:t>
            </a:r>
            <a:endParaRPr lang="en-GB" dirty="0"/>
          </a:p>
        </p:txBody>
      </p:sp>
      <p:pic>
        <p:nvPicPr>
          <p:cNvPr id="49154" name="Picture 2" descr="http://images03.olx.co.uk/ui/5/09/97/1271932896_89290297_11-Beautiful-flat-front-of-the-sea-for-4-6-pax-CANNIGIONE-Costa-Smeralda-Sardinia-Vacation-Rentals-1271932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6581" y="1999129"/>
            <a:ext cx="6692325" cy="4506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Environments of Deposition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Deep Ocean</a:t>
            </a:r>
            <a:endParaRPr lang="en-GB" dirty="0"/>
          </a:p>
        </p:txBody>
      </p:sp>
      <p:pic>
        <p:nvPicPr>
          <p:cNvPr id="56322" name="Picture 2" descr="http://www.psdgraphics.com/file/underwater-back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636" y="1969010"/>
            <a:ext cx="6230470" cy="4568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Shallow Sea</a:t>
            </a:r>
            <a:endParaRPr lang="en-GB" dirty="0"/>
          </a:p>
        </p:txBody>
      </p:sp>
      <p:pic>
        <p:nvPicPr>
          <p:cNvPr id="55300" name="Picture 4" descr="http://wfnstrategies.com/wp-content/uploads/2011/09/oil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10" y="2600982"/>
            <a:ext cx="8953500" cy="3400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18" y="1695635"/>
            <a:ext cx="2394935" cy="4095565"/>
          </a:xfrm>
        </p:spPr>
        <p:txBody>
          <a:bodyPr/>
          <a:lstStyle/>
          <a:p>
            <a:r>
              <a:rPr lang="en-GB" dirty="0" smtClean="0"/>
              <a:t>Very Shallow Warm Sea</a:t>
            </a:r>
            <a:endParaRPr lang="en-GB" dirty="0"/>
          </a:p>
        </p:txBody>
      </p:sp>
      <p:pic>
        <p:nvPicPr>
          <p:cNvPr id="53254" name="Picture 6" descr="http://www.autocarhire.com/images/countries/bahamas_crystal_clear_waters_19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7498" y="1972235"/>
            <a:ext cx="6059607" cy="45447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Coastal</a:t>
            </a:r>
            <a:endParaRPr lang="en-GB" dirty="0"/>
          </a:p>
        </p:txBody>
      </p:sp>
      <p:pic>
        <p:nvPicPr>
          <p:cNvPr id="54274" name="Picture 2" descr="http://upload.wikimedia.org/wikipedia/commons/0/07/North_Sea_02_ub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071" y="1975039"/>
            <a:ext cx="6069103" cy="4551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Estuarine</a:t>
            </a:r>
            <a:endParaRPr lang="en-GB" dirty="0"/>
          </a:p>
        </p:txBody>
      </p:sp>
      <p:pic>
        <p:nvPicPr>
          <p:cNvPr id="52225" name="Picture 1" descr="C:\Documents and Settings\Owner\My Documents\My Pictures\My Canon\2012_04_12\IMG_4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1277" y="1963272"/>
            <a:ext cx="6872529" cy="4581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" y="1143000"/>
            <a:ext cx="7557248" cy="551329"/>
          </a:xfrm>
        </p:spPr>
        <p:txBody>
          <a:bodyPr/>
          <a:lstStyle/>
          <a:p>
            <a:r>
              <a:rPr lang="en-GB" dirty="0" smtClean="0"/>
              <a:t>Environments of Deposition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72816"/>
            <a:ext cx="8278688" cy="4094584"/>
          </a:xfrm>
        </p:spPr>
        <p:txBody>
          <a:bodyPr/>
          <a:lstStyle/>
          <a:p>
            <a:r>
              <a:rPr lang="en-GB" dirty="0" smtClean="0"/>
              <a:t>Wave energy</a:t>
            </a:r>
          </a:p>
          <a:p>
            <a:r>
              <a:rPr lang="en-GB" dirty="0" smtClean="0"/>
              <a:t>Water depth</a:t>
            </a:r>
          </a:p>
          <a:p>
            <a:r>
              <a:rPr lang="en-GB" dirty="0" smtClean="0"/>
              <a:t>Distance form land</a:t>
            </a:r>
            <a:endParaRPr lang="en-GB" dirty="0"/>
          </a:p>
        </p:txBody>
      </p:sp>
      <p:pic>
        <p:nvPicPr>
          <p:cNvPr id="51202" name="Picture 2" descr="http://www.galleryofbirds.co.uk/DEEP_OCEAN_WAVES-800-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4034" y="3648635"/>
            <a:ext cx="3819355" cy="2859743"/>
          </a:xfrm>
          <a:prstGeom prst="rect">
            <a:avLst/>
          </a:prstGeom>
          <a:noFill/>
        </p:spPr>
      </p:pic>
      <p:pic>
        <p:nvPicPr>
          <p:cNvPr id="51204" name="Picture 4" descr="http://www.instablogsimages.com/images/2009/12/22/wave-energy_iNXsi_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6029" y="1397091"/>
            <a:ext cx="3254369" cy="2207054"/>
          </a:xfrm>
          <a:prstGeom prst="rect">
            <a:avLst/>
          </a:prstGeom>
          <a:noFill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 cstate="print"/>
          <a:srcRect l="19600" t="19109" r="19714" b="17166"/>
          <a:stretch>
            <a:fillRect/>
          </a:stretch>
        </p:blipFill>
        <p:spPr bwMode="auto">
          <a:xfrm>
            <a:off x="143797" y="3030071"/>
            <a:ext cx="4956134" cy="32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Terrestrial</a:t>
            </a:r>
            <a:br>
              <a:rPr lang="en-GB" dirty="0" smtClean="0"/>
            </a:br>
            <a:r>
              <a:rPr lang="en-GB" dirty="0" smtClean="0"/>
              <a:t>or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Non Marine</a:t>
            </a:r>
          </a:p>
        </p:txBody>
      </p:sp>
      <p:pic>
        <p:nvPicPr>
          <p:cNvPr id="50182" name="Picture 6" descr="http://i.telegraph.co.uk/multimedia/archive/01842/landscape-rainbow_1842437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9111" y="2017060"/>
            <a:ext cx="6771005" cy="4499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Rivers</a:t>
            </a:r>
            <a:endParaRPr lang="en-GB" dirty="0"/>
          </a:p>
        </p:txBody>
      </p:sp>
      <p:pic>
        <p:nvPicPr>
          <p:cNvPr id="62465" name="Picture 1" descr="C:\Documents and Settings\Owner\My Documents\My Pictures\France 2001\Film 2\P101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0471" y="1983439"/>
            <a:ext cx="6678710" cy="4511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99392"/>
            <a:ext cx="9144000" cy="6957392"/>
            <a:chOff x="0" y="0"/>
            <a:chExt cx="6240" cy="4320"/>
          </a:xfrm>
        </p:grpSpPr>
        <p:pic>
          <p:nvPicPr>
            <p:cNvPr id="966659" name="Picture 3" descr="C:\Documents and Settings\user\My Documents\My Pictures\Scanner\IoW 003.jpg"/>
            <p:cNvPicPr>
              <a:picLocks noChangeAspect="1" noChangeArrowheads="1"/>
            </p:cNvPicPr>
            <p:nvPr/>
          </p:nvPicPr>
          <p:blipFill>
            <a:blip r:embed="rId3" cstate="print"/>
            <a:srcRect l="16667" t="1556" r="16667" b="3575"/>
            <a:stretch>
              <a:fillRect/>
            </a:stretch>
          </p:blipFill>
          <p:spPr bwMode="auto">
            <a:xfrm>
              <a:off x="0" y="0"/>
              <a:ext cx="6240" cy="4320"/>
            </a:xfrm>
            <a:prstGeom prst="rect">
              <a:avLst/>
            </a:prstGeom>
            <a:noFill/>
          </p:spPr>
        </p:pic>
        <p:sp>
          <p:nvSpPr>
            <p:cNvPr id="966660" name="Line 4"/>
            <p:cNvSpPr>
              <a:spLocks noChangeShapeType="1"/>
            </p:cNvSpPr>
            <p:nvPr/>
          </p:nvSpPr>
          <p:spPr bwMode="auto">
            <a:xfrm>
              <a:off x="1872" y="1440"/>
              <a:ext cx="240" cy="336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14400" rIns="365760"/>
            <a:lstStyle/>
            <a:p>
              <a:endParaRPr lang="en-GB"/>
            </a:p>
          </p:txBody>
        </p:sp>
        <p:sp>
          <p:nvSpPr>
            <p:cNvPr id="966661" name="Line 5"/>
            <p:cNvSpPr>
              <a:spLocks noChangeShapeType="1"/>
            </p:cNvSpPr>
            <p:nvPr/>
          </p:nvSpPr>
          <p:spPr bwMode="auto">
            <a:xfrm>
              <a:off x="2448" y="1272"/>
              <a:ext cx="432" cy="168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14400" rIns="365760"/>
            <a:lstStyle/>
            <a:p>
              <a:endParaRPr lang="en-GB"/>
            </a:p>
          </p:txBody>
        </p:sp>
        <p:sp>
          <p:nvSpPr>
            <p:cNvPr id="966662" name="Line 6"/>
            <p:cNvSpPr>
              <a:spLocks noChangeShapeType="1"/>
            </p:cNvSpPr>
            <p:nvPr/>
          </p:nvSpPr>
          <p:spPr bwMode="auto">
            <a:xfrm>
              <a:off x="4440" y="480"/>
              <a:ext cx="144" cy="336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14400" rIns="365760"/>
            <a:lstStyle/>
            <a:p>
              <a:endParaRPr lang="en-GB"/>
            </a:p>
          </p:txBody>
        </p:sp>
        <p:sp>
          <p:nvSpPr>
            <p:cNvPr id="966663" name="Line 7"/>
            <p:cNvSpPr>
              <a:spLocks noChangeShapeType="1"/>
            </p:cNvSpPr>
            <p:nvPr/>
          </p:nvSpPr>
          <p:spPr bwMode="auto">
            <a:xfrm flipH="1" flipV="1">
              <a:off x="1344" y="3024"/>
              <a:ext cx="192" cy="192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14400" rIns="365760"/>
            <a:lstStyle/>
            <a:p>
              <a:endParaRPr lang="en-GB"/>
            </a:p>
          </p:txBody>
        </p:sp>
        <p:sp>
          <p:nvSpPr>
            <p:cNvPr id="966664" name="Line 8"/>
            <p:cNvSpPr>
              <a:spLocks noChangeShapeType="1"/>
            </p:cNvSpPr>
            <p:nvPr/>
          </p:nvSpPr>
          <p:spPr bwMode="auto">
            <a:xfrm flipH="1" flipV="1">
              <a:off x="2640" y="2352"/>
              <a:ext cx="384" cy="288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14400" rIns="365760"/>
            <a:lstStyle/>
            <a:p>
              <a:endParaRPr lang="en-GB"/>
            </a:p>
          </p:txBody>
        </p:sp>
        <p:sp>
          <p:nvSpPr>
            <p:cNvPr id="966665" name="Line 9"/>
            <p:cNvSpPr>
              <a:spLocks noChangeShapeType="1"/>
            </p:cNvSpPr>
            <p:nvPr/>
          </p:nvSpPr>
          <p:spPr bwMode="auto">
            <a:xfrm flipH="1" flipV="1">
              <a:off x="3168" y="1704"/>
              <a:ext cx="288" cy="144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14400" rIns="365760"/>
            <a:lstStyle/>
            <a:p>
              <a:endParaRPr lang="en-GB"/>
            </a:p>
          </p:txBody>
        </p:sp>
        <p:sp>
          <p:nvSpPr>
            <p:cNvPr id="966666" name="Line 10"/>
            <p:cNvSpPr>
              <a:spLocks noChangeShapeType="1"/>
            </p:cNvSpPr>
            <p:nvPr/>
          </p:nvSpPr>
          <p:spPr bwMode="auto">
            <a:xfrm flipH="1" flipV="1">
              <a:off x="4872" y="816"/>
              <a:ext cx="144" cy="240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14400" rIns="365760"/>
            <a:lstStyle/>
            <a:p>
              <a:endParaRPr lang="en-GB"/>
            </a:p>
          </p:txBody>
        </p:sp>
        <p:sp>
          <p:nvSpPr>
            <p:cNvPr id="966667" name="Line 11"/>
            <p:cNvSpPr>
              <a:spLocks noChangeShapeType="1"/>
            </p:cNvSpPr>
            <p:nvPr/>
          </p:nvSpPr>
          <p:spPr bwMode="auto">
            <a:xfrm>
              <a:off x="4452" y="2268"/>
              <a:ext cx="264" cy="276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14400" rIns="365760"/>
            <a:lstStyle/>
            <a:p>
              <a:endParaRPr lang="en-GB"/>
            </a:p>
          </p:txBody>
        </p:sp>
        <p:sp>
          <p:nvSpPr>
            <p:cNvPr id="966668" name="Line 12"/>
            <p:cNvSpPr>
              <a:spLocks noChangeShapeType="1"/>
            </p:cNvSpPr>
            <p:nvPr/>
          </p:nvSpPr>
          <p:spPr bwMode="auto">
            <a:xfrm>
              <a:off x="5424" y="1428"/>
              <a:ext cx="264" cy="276"/>
            </a:xfrm>
            <a:prstGeom prst="line">
              <a:avLst/>
            </a:prstGeom>
            <a:noFill/>
            <a:ln w="31750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14400" rIns="365760"/>
            <a:lstStyle/>
            <a:p>
              <a:endParaRPr lang="en-GB"/>
            </a:p>
          </p:txBody>
        </p:sp>
      </p:grpSp>
      <p:sp>
        <p:nvSpPr>
          <p:cNvPr id="966669" name="Oval 13"/>
          <p:cNvSpPr>
            <a:spLocks noChangeArrowheads="1"/>
          </p:cNvSpPr>
          <p:nvPr/>
        </p:nvSpPr>
        <p:spPr bwMode="auto">
          <a:xfrm>
            <a:off x="3376613" y="4249738"/>
            <a:ext cx="211137" cy="169862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lIns="914400" rIns="365760" anchor="ctr"/>
          <a:lstStyle/>
          <a:p>
            <a:endParaRPr lang="en-GB"/>
          </a:p>
        </p:txBody>
      </p:sp>
      <p:sp>
        <p:nvSpPr>
          <p:cNvPr id="966670" name="Text Box 14"/>
          <p:cNvSpPr txBox="1">
            <a:spLocks noChangeArrowheads="1"/>
          </p:cNvSpPr>
          <p:nvPr/>
        </p:nvSpPr>
        <p:spPr bwMode="auto">
          <a:xfrm>
            <a:off x="3095625" y="3919538"/>
            <a:ext cx="77311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GB" sz="1800" b="0">
                <a:solidFill>
                  <a:schemeClr val="bg2"/>
                </a:solidFill>
                <a:latin typeface="Arial" charset="0"/>
              </a:rPr>
              <a:t>214m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59832" y="5805264"/>
            <a:ext cx="5904656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WordArt 4" descr="Narrow vertical"/>
          <p:cNvSpPr>
            <a:spLocks noChangeArrowheads="1" noChangeShapeType="1" noTextEdit="1"/>
          </p:cNvSpPr>
          <p:nvPr/>
        </p:nvSpPr>
        <p:spPr bwMode="auto">
          <a:xfrm>
            <a:off x="3059832" y="5013176"/>
            <a:ext cx="5917282" cy="1844824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Geology</a:t>
            </a:r>
          </a:p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Of the</a:t>
            </a:r>
          </a:p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Isle of Wight</a:t>
            </a:r>
            <a:endParaRPr lang="en-GB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Lakes</a:t>
            </a:r>
            <a:endParaRPr lang="en-GB" dirty="0"/>
          </a:p>
        </p:txBody>
      </p:sp>
      <p:pic>
        <p:nvPicPr>
          <p:cNvPr id="61441" name="Picture 1" descr="C:\Documents and Settings\Owner\My Documents\My Pictures\France 2007\France 2007 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365" y="1920241"/>
            <a:ext cx="6636395" cy="4607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Swamps</a:t>
            </a:r>
            <a:endParaRPr lang="en-GB" dirty="0"/>
          </a:p>
        </p:txBody>
      </p:sp>
      <p:pic>
        <p:nvPicPr>
          <p:cNvPr id="60418" name="Picture 2" descr="http://upload.wikimedia.org/wikipedia/commons/4/47/Middleton-place-swamp-s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6635" y="1966103"/>
            <a:ext cx="6188826" cy="4533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Marshes</a:t>
            </a:r>
            <a:endParaRPr lang="en-GB" dirty="0"/>
          </a:p>
        </p:txBody>
      </p:sp>
      <p:pic>
        <p:nvPicPr>
          <p:cNvPr id="63490" name="Picture 2" descr="Swamp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506" y="1992262"/>
            <a:ext cx="6663953" cy="4507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Deserts</a:t>
            </a:r>
            <a:endParaRPr lang="en-GB" dirty="0"/>
          </a:p>
        </p:txBody>
      </p:sp>
      <p:pic>
        <p:nvPicPr>
          <p:cNvPr id="59400" name="Picture 8" descr="http://2.bp.blogspot.com/-7K7oKNHJTZ8/T3QdI4dSJ5I/AAAAAAAAIhE/goqBgC1MR-Y/s1600/sahara_de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6682" y="2007781"/>
            <a:ext cx="6718279" cy="4514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Hot Coastal</a:t>
            </a:r>
            <a:endParaRPr lang="en-GB" dirty="0"/>
          </a:p>
        </p:txBody>
      </p:sp>
      <p:pic>
        <p:nvPicPr>
          <p:cNvPr id="93186" name="Picture 2" descr="http://mw2.google.com/mw-panoramio/photos/medium/36394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100" y="2061882"/>
            <a:ext cx="6664600" cy="4425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Tropical</a:t>
            </a:r>
            <a:endParaRPr lang="en-GB" dirty="0"/>
          </a:p>
        </p:txBody>
      </p:sp>
      <p:pic>
        <p:nvPicPr>
          <p:cNvPr id="58370" name="Picture 2" descr="http://www.worldculturepictorial.com/images/content_2/amazon_rainforest_sea_of_gr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5425" y="1963271"/>
            <a:ext cx="6715124" cy="45425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Glacial</a:t>
            </a:r>
            <a:endParaRPr lang="en-GB" dirty="0"/>
          </a:p>
        </p:txBody>
      </p:sp>
      <p:pic>
        <p:nvPicPr>
          <p:cNvPr id="57346" name="Picture 2" descr="http://nsidc.org/cryosphere/quickfacts/images/ereb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2541" y="1966595"/>
            <a:ext cx="6687670" cy="4559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Environments of Deposition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Periglacial</a:t>
            </a:r>
            <a:endParaRPr lang="en-GB" dirty="0"/>
          </a:p>
        </p:txBody>
      </p:sp>
      <p:pic>
        <p:nvPicPr>
          <p:cNvPr id="64514" name="Picture 2" descr="http://www.bio.miami.edu/dana/pix/tund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647" y="1976265"/>
            <a:ext cx="6732493" cy="4550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066800"/>
            <a:ext cx="2232248" cy="1498104"/>
          </a:xfrm>
        </p:spPr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Isle of Wight Geology</a:t>
            </a:r>
          </a:p>
        </p:txBody>
      </p:sp>
      <p:pic>
        <p:nvPicPr>
          <p:cNvPr id="26627" name="Picture 3" descr="C:\Documents and Settings\Dave Giles\My Documents\University\WEA\IOW 2008\IOW Geol Map 7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8161" y="1124744"/>
            <a:ext cx="6457453" cy="53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http://www.lancs.ac.uk/postgrad/morrisg1/bgs_fina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733256"/>
            <a:ext cx="1524000" cy="342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Isle of Wight Geology</a:t>
            </a:r>
          </a:p>
        </p:txBody>
      </p:sp>
      <p:pic>
        <p:nvPicPr>
          <p:cNvPr id="27651" name="Picture 3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052736"/>
            <a:ext cx="2447838" cy="549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C:\Documents and Settings\Dave Giles\My Documents\University\WEA\IOW 2008\IOW Geol Map 7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48336"/>
            <a:ext cx="5472608" cy="455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489992"/>
          </a:xfrm>
        </p:spPr>
        <p:txBody>
          <a:bodyPr/>
          <a:lstStyle/>
          <a:p>
            <a:r>
              <a:rPr lang="en-GB" smtClean="0"/>
              <a:t>Objectives</a:t>
            </a:r>
            <a:endParaRPr lang="en-GB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28800"/>
            <a:ext cx="4392488" cy="4238600"/>
          </a:xfrm>
        </p:spPr>
        <p:txBody>
          <a:bodyPr/>
          <a:lstStyle/>
          <a:p>
            <a:r>
              <a:rPr lang="en-GB" dirty="0" smtClean="0"/>
              <a:t>To talk about the </a:t>
            </a:r>
            <a:r>
              <a:rPr lang="en-GB" dirty="0" smtClean="0">
                <a:solidFill>
                  <a:srgbClr val="FF0000"/>
                </a:solidFill>
              </a:rPr>
              <a:t>geology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To talk about the </a:t>
            </a:r>
            <a:r>
              <a:rPr lang="en-GB" dirty="0" smtClean="0">
                <a:solidFill>
                  <a:srgbClr val="FF0000"/>
                </a:solidFill>
              </a:rPr>
              <a:t>coastal erosion &amp; landslides</a:t>
            </a:r>
            <a:endParaRPr lang="en-GB" dirty="0" smtClean="0"/>
          </a:p>
        </p:txBody>
      </p:sp>
      <p:sp>
        <p:nvSpPr>
          <p:cNvPr id="204806" name="Rectangle 6"/>
          <p:cNvSpPr>
            <a:spLocks noChangeArrowheads="1"/>
          </p:cNvSpPr>
          <p:nvPr/>
        </p:nvSpPr>
        <p:spPr bwMode="auto">
          <a:xfrm>
            <a:off x="3749675" y="2811463"/>
            <a:ext cx="4064000" cy="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269600" tIns="5713200" rIns="1269600" bIns="5713200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204807" name="Rectangle 7"/>
          <p:cNvSpPr>
            <a:spLocks noChangeArrowheads="1"/>
          </p:cNvSpPr>
          <p:nvPr/>
        </p:nvSpPr>
        <p:spPr bwMode="auto">
          <a:xfrm>
            <a:off x="3749675" y="2811463"/>
            <a:ext cx="4064000" cy="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269600" tIns="5713200" rIns="1269600" bIns="5713200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204809" name="Rectangle 9"/>
          <p:cNvSpPr>
            <a:spLocks noChangeArrowheads="1"/>
          </p:cNvSpPr>
          <p:nvPr/>
        </p:nvSpPr>
        <p:spPr bwMode="auto">
          <a:xfrm>
            <a:off x="4765675" y="2811463"/>
            <a:ext cx="4064000" cy="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GB"/>
          </a:p>
        </p:txBody>
      </p:sp>
      <p:pic>
        <p:nvPicPr>
          <p:cNvPr id="6151" name="Picture 10" descr="C:\Documents and Settings\Dave Giles\My Documents\University\WEA\geolo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501008"/>
            <a:ext cx="4553744" cy="299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6" name="Picture 2" descr="http://www.brighstonebay.fsnet.co.uk/photos/WightGeolMa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088" y="1131945"/>
            <a:ext cx="3275856" cy="2293100"/>
          </a:xfrm>
          <a:prstGeom prst="rect">
            <a:avLst/>
          </a:prstGeom>
          <a:noFill/>
        </p:spPr>
      </p:pic>
      <p:pic>
        <p:nvPicPr>
          <p:cNvPr id="159748" name="Picture 4" descr="http://www.isleofwighttouristguide.com/uploads/ma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3789040"/>
            <a:ext cx="3619500" cy="2686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826" name="Picture 2" descr="http://4.bp.blogspot.com/-laCW2seyNmk/T3kVHxp4CcI/AAAAAAAAAOc/QkhT80s6h5Y/s1600/dinosaurs_running_from_fire_by_vandervals-d41l2v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7578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6396335"/>
            <a:ext cx="2812821" cy="46166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6600"/>
                </a:solidFill>
                <a:latin typeface="Arial"/>
              </a:rPr>
              <a:t>Cretaceous World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345976"/>
          </a:xfrm>
        </p:spPr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Wealden</a:t>
            </a:r>
          </a:p>
        </p:txBody>
      </p:sp>
      <p:pic>
        <p:nvPicPr>
          <p:cNvPr id="28676" name="Picture 4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062885"/>
            <a:ext cx="2448272" cy="549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539552" y="6521450"/>
            <a:ext cx="3955955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Brighstone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Bay, </a:t>
            </a:r>
            <a:r>
              <a:rPr lang="en-GB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Yaverland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Sandown Bay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4925" y="2962275"/>
            <a:ext cx="4419600" cy="3514725"/>
            <a:chOff x="22" y="1776"/>
            <a:chExt cx="2784" cy="2214"/>
          </a:xfrm>
        </p:grpSpPr>
        <p:pic>
          <p:nvPicPr>
            <p:cNvPr id="28681" name="Picture 5" descr="C:\Documents and Settings\Dave Giles\My Documents\University\WEA\IOW 2008\IOW Stratigraphy 720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" y="1776"/>
              <a:ext cx="2784" cy="2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2" name="Rectangle 8"/>
            <p:cNvSpPr>
              <a:spLocks noChangeArrowheads="1"/>
            </p:cNvSpPr>
            <p:nvPr/>
          </p:nvSpPr>
          <p:spPr bwMode="auto">
            <a:xfrm>
              <a:off x="1344" y="1776"/>
              <a:ext cx="1440" cy="96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683" name="Rectangle 9"/>
            <p:cNvSpPr>
              <a:spLocks noChangeArrowheads="1"/>
            </p:cNvSpPr>
            <p:nvPr/>
          </p:nvSpPr>
          <p:spPr bwMode="auto">
            <a:xfrm>
              <a:off x="96" y="1776"/>
              <a:ext cx="48" cy="144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684" name="Rectangle 10"/>
            <p:cNvSpPr>
              <a:spLocks noChangeArrowheads="1"/>
            </p:cNvSpPr>
            <p:nvPr/>
          </p:nvSpPr>
          <p:spPr bwMode="auto">
            <a:xfrm>
              <a:off x="96" y="3792"/>
              <a:ext cx="96" cy="144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8680" name="Text Box 12"/>
          <p:cNvSpPr txBox="1">
            <a:spLocks noChangeArrowheads="1"/>
          </p:cNvSpPr>
          <p:nvPr/>
        </p:nvSpPr>
        <p:spPr bwMode="auto">
          <a:xfrm>
            <a:off x="3835547" y="5517232"/>
            <a:ext cx="2752677" cy="104644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Freshwater</a:t>
            </a:r>
            <a:r>
              <a:rPr lang="en-GB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rivers</a:t>
            </a:r>
          </a:p>
          <a:p>
            <a:endParaRPr lang="en-GB" sz="1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GB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Swamps &amp; lakes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1536174"/>
            <a:ext cx="3779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00CC"/>
                </a:solidFill>
                <a:latin typeface="Comic Sans MS" pitchFamily="66" charset="0"/>
              </a:rPr>
              <a:t>Oldest rocks on island</a:t>
            </a:r>
          </a:p>
          <a:p>
            <a:r>
              <a:rPr lang="en-GB" sz="2000" b="1" dirty="0" smtClean="0">
                <a:solidFill>
                  <a:srgbClr val="0000CC"/>
                </a:solidFill>
                <a:latin typeface="Comic Sans MS" pitchFamily="66" charset="0"/>
              </a:rPr>
              <a:t>Red, green, purple &amp; grey mudstones</a:t>
            </a:r>
          </a:p>
          <a:p>
            <a:r>
              <a:rPr lang="en-GB" sz="2000" b="1" dirty="0" smtClean="0">
                <a:solidFill>
                  <a:srgbClr val="0000CC"/>
                </a:solidFill>
                <a:latin typeface="Comic Sans MS" pitchFamily="66" charset="0"/>
              </a:rPr>
              <a:t>Limestone &amp; sandstone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91880" y="1129968"/>
            <a:ext cx="3168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Abundant freshwater bivalves &amp; snails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Plant remains including ferns, pine cones &amp; logs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Rare insects, turtles &amp; </a:t>
            </a:r>
            <a:r>
              <a:rPr lang="en-GB" sz="2000" b="1" dirty="0" smtClean="0">
                <a:solidFill>
                  <a:srgbClr val="00B0F0"/>
                </a:solidFill>
                <a:latin typeface="Comic Sans MS" pitchFamily="66" charset="0"/>
              </a:rPr>
              <a:t>dinosaur remains</a:t>
            </a:r>
            <a:endParaRPr lang="en-GB" sz="20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pic>
        <p:nvPicPr>
          <p:cNvPr id="81922" name="Picture 2" descr="http://www.dinowight.org.uk/igftprt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936" y="3256653"/>
            <a:ext cx="2520280" cy="2260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:\Documents and Settings\Dave Giles\My Documents\My Pictures\Sandown &amp; Whitecliff Bay Nov 2001\P10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1368425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Comic Sans MS" pitchFamily="66" charset="0"/>
              </a:rPr>
              <a:t>Yaverland</a:t>
            </a:r>
            <a:endParaRPr lang="en-GB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Lower Greensand Group</a:t>
            </a:r>
          </a:p>
        </p:txBody>
      </p:sp>
      <p:pic>
        <p:nvPicPr>
          <p:cNvPr id="30724" name="Picture 4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088504"/>
            <a:ext cx="2420730" cy="543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611560" y="6521450"/>
            <a:ext cx="4930517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Compton Bay, </a:t>
            </a:r>
            <a:r>
              <a:rPr lang="en-GB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Chale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Bay, </a:t>
            </a:r>
            <a:r>
              <a:rPr lang="en-GB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Luccombe</a:t>
            </a:r>
            <a:r>
              <a:rPr lang="en-GB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Bay, </a:t>
            </a:r>
            <a:r>
              <a:rPr lang="en-GB" sz="1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Yaverland</a:t>
            </a:r>
            <a:endParaRPr lang="en-GB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36512" y="2819400"/>
            <a:ext cx="4419600" cy="3514725"/>
            <a:chOff x="96" y="1776"/>
            <a:chExt cx="2784" cy="2214"/>
          </a:xfrm>
        </p:grpSpPr>
        <p:pic>
          <p:nvPicPr>
            <p:cNvPr id="30729" name="Picture 8" descr="C:\Documents and Settings\Dave Giles\My Documents\University\WEA\IOW 2008\IOW Stratigraphy 720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1776"/>
              <a:ext cx="2784" cy="2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0" name="Rectangle 9"/>
            <p:cNvSpPr>
              <a:spLocks noChangeArrowheads="1"/>
            </p:cNvSpPr>
            <p:nvPr/>
          </p:nvSpPr>
          <p:spPr bwMode="auto">
            <a:xfrm>
              <a:off x="1344" y="1776"/>
              <a:ext cx="1440" cy="96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31" name="Rectangle 10"/>
            <p:cNvSpPr>
              <a:spLocks noChangeArrowheads="1"/>
            </p:cNvSpPr>
            <p:nvPr/>
          </p:nvSpPr>
          <p:spPr bwMode="auto">
            <a:xfrm>
              <a:off x="96" y="1776"/>
              <a:ext cx="48" cy="144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32" name="Rectangle 11"/>
            <p:cNvSpPr>
              <a:spLocks noChangeArrowheads="1"/>
            </p:cNvSpPr>
            <p:nvPr/>
          </p:nvSpPr>
          <p:spPr bwMode="auto">
            <a:xfrm>
              <a:off x="96" y="3792"/>
              <a:ext cx="96" cy="144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0728" name="Text Box 12"/>
          <p:cNvSpPr txBox="1">
            <a:spLocks noChangeArrowheads="1"/>
          </p:cNvSpPr>
          <p:nvPr/>
        </p:nvSpPr>
        <p:spPr bwMode="auto">
          <a:xfrm>
            <a:off x="3851920" y="2636912"/>
            <a:ext cx="2808312" cy="378565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Fully marine</a:t>
            </a:r>
          </a:p>
          <a:p>
            <a:endParaRPr lang="en-GB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Shallow, current swept sea</a:t>
            </a:r>
          </a:p>
          <a:p>
            <a:endParaRPr lang="en-GB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Close to land</a:t>
            </a:r>
          </a:p>
          <a:p>
            <a:endParaRPr lang="en-GB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Calmer periods of mud deposition</a:t>
            </a:r>
          </a:p>
          <a:p>
            <a:endParaRPr lang="en-GB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51920" y="1844824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Ammonites, bivalves, echinoids &amp; crabs</a:t>
            </a:r>
            <a:endParaRPr lang="en-GB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3608" y="1916832"/>
            <a:ext cx="14478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0000CC"/>
                </a:solidFill>
                <a:latin typeface="Comic Sans MS" pitchFamily="66" charset="0"/>
              </a:rPr>
              <a:t>Sandstone</a:t>
            </a:r>
            <a:endParaRPr lang="en-GB" sz="2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Documents and Settings\Dave Giles\My Documents\My Pictures\Sandown &amp; Whitecliff Bay Nov 2001\P10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152400" y="0"/>
            <a:ext cx="1774825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Sandown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Dave Giles\My Documents\My Pictures\IOW July 2003 Eng Group\Film 1\P101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372600" cy="72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" y="365125"/>
            <a:ext cx="1332416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Comic Sans MS" pitchFamily="66" charset="0"/>
              </a:rPr>
              <a:t>Chale</a:t>
            </a:r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Dave Giles\My Documents\My Pictures\IOW April 2005\Film 2\P101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296400" cy="707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123112" y="0"/>
            <a:ext cx="2020888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Comic Sans MS" pitchFamily="66" charset="0"/>
              </a:rPr>
              <a:t>Brighstone</a:t>
            </a:r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 Bay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3528" y="2564904"/>
            <a:ext cx="8352928" cy="1296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3528" y="2996952"/>
            <a:ext cx="8640960" cy="27363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187624" y="3284984"/>
            <a:ext cx="7956376" cy="33843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990099"/>
                </a:solidFill>
              </a:rPr>
              <a:t>Gault</a:t>
            </a:r>
            <a:r>
              <a:rPr lang="en-GB" dirty="0" smtClean="0">
                <a:solidFill>
                  <a:srgbClr val="990099"/>
                </a:solidFill>
              </a:rPr>
              <a:t> Clay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39552" y="6521450"/>
            <a:ext cx="1516762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Compton Bay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2400" y="2819400"/>
            <a:ext cx="4419600" cy="3514725"/>
            <a:chOff x="96" y="1776"/>
            <a:chExt cx="2784" cy="2214"/>
          </a:xfrm>
        </p:grpSpPr>
        <p:pic>
          <p:nvPicPr>
            <p:cNvPr id="34825" name="Picture 8" descr="C:\Documents and Settings\Dave Giles\My Documents\University\WEA\IOW 2008\IOW Stratigraphy 720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" y="1776"/>
              <a:ext cx="2784" cy="2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6" name="Rectangle 9"/>
            <p:cNvSpPr>
              <a:spLocks noChangeArrowheads="1"/>
            </p:cNvSpPr>
            <p:nvPr/>
          </p:nvSpPr>
          <p:spPr bwMode="auto">
            <a:xfrm>
              <a:off x="1344" y="1776"/>
              <a:ext cx="1440" cy="96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827" name="Rectangle 10"/>
            <p:cNvSpPr>
              <a:spLocks noChangeArrowheads="1"/>
            </p:cNvSpPr>
            <p:nvPr/>
          </p:nvSpPr>
          <p:spPr bwMode="auto">
            <a:xfrm>
              <a:off x="96" y="1776"/>
              <a:ext cx="48" cy="144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828" name="Rectangle 11"/>
            <p:cNvSpPr>
              <a:spLocks noChangeArrowheads="1"/>
            </p:cNvSpPr>
            <p:nvPr/>
          </p:nvSpPr>
          <p:spPr bwMode="auto">
            <a:xfrm>
              <a:off x="96" y="3792"/>
              <a:ext cx="96" cy="144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4824" name="Text Box 12"/>
          <p:cNvSpPr txBox="1">
            <a:spLocks noChangeArrowheads="1"/>
          </p:cNvSpPr>
          <p:nvPr/>
        </p:nvSpPr>
        <p:spPr bwMode="auto">
          <a:xfrm>
            <a:off x="4716016" y="5517232"/>
            <a:ext cx="1730375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Muddy sea</a:t>
            </a:r>
          </a:p>
        </p:txBody>
      </p:sp>
      <p:pic>
        <p:nvPicPr>
          <p:cNvPr id="13" name="Picture 4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88504"/>
            <a:ext cx="2420730" cy="543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923928" y="1340768"/>
            <a:ext cx="27180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Rich in </a:t>
            </a:r>
            <a:r>
              <a:rPr lang="en-GB" sz="2000" b="1" dirty="0" smtClean="0">
                <a:solidFill>
                  <a:srgbClr val="00B0F0"/>
                </a:solidFill>
                <a:latin typeface="Comic Sans MS" pitchFamily="66" charset="0"/>
              </a:rPr>
              <a:t>ammonites</a:t>
            </a: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 &amp; other marine shells</a:t>
            </a:r>
          </a:p>
          <a:p>
            <a:endParaRPr lang="en-GB" sz="2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Rapidly breaks down into a soft clay</a:t>
            </a:r>
          </a:p>
          <a:p>
            <a:endParaRPr lang="en-GB" sz="2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‘</a:t>
            </a:r>
            <a:r>
              <a:rPr lang="en-GB" sz="2000" b="1" dirty="0" smtClean="0">
                <a:solidFill>
                  <a:srgbClr val="00B0F0"/>
                </a:solidFill>
                <a:latin typeface="Comic Sans MS" pitchFamily="66" charset="0"/>
              </a:rPr>
              <a:t>Blue Slipper</a:t>
            </a: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’</a:t>
            </a:r>
            <a:endParaRPr lang="en-GB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170080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2000" b="1" dirty="0" smtClean="0">
                <a:solidFill>
                  <a:srgbClr val="0000CC"/>
                </a:solidFill>
                <a:latin typeface="Comic Sans MS" pitchFamily="66" charset="0"/>
              </a:rPr>
              <a:t>Soft dark grey mudstone</a:t>
            </a:r>
          </a:p>
          <a:p>
            <a:r>
              <a:rPr lang="da-DK" sz="2000" b="1" dirty="0" smtClean="0">
                <a:solidFill>
                  <a:srgbClr val="0000CC"/>
                </a:solidFill>
                <a:latin typeface="Comic Sans MS" pitchFamily="66" charset="0"/>
              </a:rPr>
              <a:t>Landslides!</a:t>
            </a:r>
            <a:endParaRPr lang="da-DK" sz="20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15" name="Picture 2" descr="http://www.onegeology.org/extra/kids/images/fossils/ammonit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5976" y="3645024"/>
            <a:ext cx="1591153" cy="1538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:\Documents and Settings\Dave Giles\My Documents\My Pictures\Sandown &amp; Whitecliff Bay Nov 2001\P101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7216775" y="0"/>
            <a:ext cx="1774825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Sandown Bay</a:t>
            </a:r>
          </a:p>
        </p:txBody>
      </p:sp>
      <p:pic>
        <p:nvPicPr>
          <p:cNvPr id="74756" name="Picture 4" descr="http://www.jdarnell.co.uk/images/sculptures/ammonite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312" y="476672"/>
            <a:ext cx="1505744" cy="1505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Dave Giles\My Documents\My Pictures\IOW Oct 2007 Induction\IOW Induct 2007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52400" y="0"/>
            <a:ext cx="1419225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Gore Cliff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argemap"/>
          <p:cNvPicPr>
            <a:picLocks noChangeAspect="1" noChangeArrowheads="1"/>
          </p:cNvPicPr>
          <p:nvPr/>
        </p:nvPicPr>
        <p:blipFill>
          <a:blip r:embed="rId2" cstate="print"/>
          <a:srcRect l="9341" t="9387" r="8011" b="24062"/>
          <a:stretch>
            <a:fillRect/>
          </a:stretch>
        </p:blipFill>
        <p:spPr bwMode="auto">
          <a:xfrm>
            <a:off x="4320991" y="1093695"/>
            <a:ext cx="4769596" cy="543438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9082" y="1976531"/>
            <a:ext cx="3681412" cy="4386263"/>
            <a:chOff x="3950" y="346"/>
            <a:chExt cx="1588" cy="1892"/>
          </a:xfrm>
        </p:grpSpPr>
        <p:sp>
          <p:nvSpPr>
            <p:cNvPr id="10245" name="Rectangle 4"/>
            <p:cNvSpPr>
              <a:spLocks noChangeArrowheads="1"/>
            </p:cNvSpPr>
            <p:nvPr/>
          </p:nvSpPr>
          <p:spPr bwMode="auto">
            <a:xfrm>
              <a:off x="3950" y="346"/>
              <a:ext cx="1588" cy="189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246" name="Picture 5" descr="largemap"/>
            <p:cNvPicPr>
              <a:picLocks noChangeAspect="1" noChangeArrowheads="1"/>
            </p:cNvPicPr>
            <p:nvPr/>
          </p:nvPicPr>
          <p:blipFill>
            <a:blip r:embed="rId2" cstate="print"/>
            <a:srcRect l="7393" t="78055" r="50615" b="3427"/>
            <a:stretch>
              <a:fillRect/>
            </a:stretch>
          </p:blipFill>
          <p:spPr bwMode="auto">
            <a:xfrm>
              <a:off x="3964" y="376"/>
              <a:ext cx="1558" cy="90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10247" name="Picture 6" descr="largemap"/>
            <p:cNvPicPr>
              <a:picLocks noChangeAspect="1" noChangeArrowheads="1"/>
            </p:cNvPicPr>
            <p:nvPr/>
          </p:nvPicPr>
          <p:blipFill>
            <a:blip r:embed="rId2" cstate="print"/>
            <a:srcRect l="48775" t="76863" r="5859" b="3427"/>
            <a:stretch>
              <a:fillRect/>
            </a:stretch>
          </p:blipFill>
          <p:spPr bwMode="auto">
            <a:xfrm>
              <a:off x="3964" y="1256"/>
              <a:ext cx="1560" cy="95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9624" y="1143000"/>
            <a:ext cx="8108576" cy="609600"/>
          </a:xfrm>
        </p:spPr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Geological Setting</a:t>
            </a:r>
            <a:endParaRPr lang="en-GB" dirty="0">
              <a:solidFill>
                <a:srgbClr val="990099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Upper Greensand</a:t>
            </a:r>
          </a:p>
        </p:txBody>
      </p:sp>
      <p:sp>
        <p:nvSpPr>
          <p:cNvPr id="37894" name="Text Box 1030"/>
          <p:cNvSpPr txBox="1">
            <a:spLocks noChangeArrowheads="1"/>
          </p:cNvSpPr>
          <p:nvPr/>
        </p:nvSpPr>
        <p:spPr bwMode="auto">
          <a:xfrm>
            <a:off x="539552" y="6521450"/>
            <a:ext cx="1516762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Compton Bay</a:t>
            </a:r>
          </a:p>
        </p:txBody>
      </p:sp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152400" y="2819400"/>
            <a:ext cx="4419600" cy="3514725"/>
            <a:chOff x="96" y="1776"/>
            <a:chExt cx="2784" cy="2214"/>
          </a:xfrm>
        </p:grpSpPr>
        <p:pic>
          <p:nvPicPr>
            <p:cNvPr id="37897" name="Picture 1032" descr="C:\Documents and Settings\Dave Giles\My Documents\University\WEA\IOW 2008\IOW Stratigraphy 720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" y="1776"/>
              <a:ext cx="2784" cy="2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8" name="Rectangle 1033"/>
            <p:cNvSpPr>
              <a:spLocks noChangeArrowheads="1"/>
            </p:cNvSpPr>
            <p:nvPr/>
          </p:nvSpPr>
          <p:spPr bwMode="auto">
            <a:xfrm>
              <a:off x="1344" y="1776"/>
              <a:ext cx="1440" cy="96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899" name="Rectangle 1034"/>
            <p:cNvSpPr>
              <a:spLocks noChangeArrowheads="1"/>
            </p:cNvSpPr>
            <p:nvPr/>
          </p:nvSpPr>
          <p:spPr bwMode="auto">
            <a:xfrm>
              <a:off x="96" y="1776"/>
              <a:ext cx="48" cy="144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900" name="Rectangle 1035"/>
            <p:cNvSpPr>
              <a:spLocks noChangeArrowheads="1"/>
            </p:cNvSpPr>
            <p:nvPr/>
          </p:nvSpPr>
          <p:spPr bwMode="auto">
            <a:xfrm>
              <a:off x="96" y="3792"/>
              <a:ext cx="96" cy="144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6" name="Text Box 1036"/>
          <p:cNvSpPr txBox="1">
            <a:spLocks noChangeArrowheads="1"/>
          </p:cNvSpPr>
          <p:nvPr/>
        </p:nvSpPr>
        <p:spPr bwMode="auto">
          <a:xfrm>
            <a:off x="3923928" y="5229200"/>
            <a:ext cx="2664296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Shallow, clear, turbulent sea</a:t>
            </a:r>
          </a:p>
        </p:txBody>
      </p:sp>
      <p:pic>
        <p:nvPicPr>
          <p:cNvPr id="13" name="Picture 4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88504"/>
            <a:ext cx="2420730" cy="543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23528" y="1916832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00CC"/>
                </a:solidFill>
                <a:latin typeface="Comic Sans MS" pitchFamily="66" charset="0"/>
              </a:rPr>
              <a:t>Sandstone </a:t>
            </a:r>
          </a:p>
        </p:txBody>
      </p:sp>
      <p:pic>
        <p:nvPicPr>
          <p:cNvPr id="144386" name="Picture 2" descr="http://media-2.web.britannica.com/eb-media/66/11466-004-164DC61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9952" y="2492896"/>
            <a:ext cx="2034327" cy="1849388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3995936" y="1988840"/>
            <a:ext cx="2345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/>
              </a:rPr>
              <a:t>Rich in </a:t>
            </a:r>
            <a:r>
              <a:rPr lang="en-GB" sz="2000" b="1" dirty="0" err="1" smtClean="0">
                <a:solidFill>
                  <a:srgbClr val="00B0F0"/>
                </a:solidFill>
                <a:latin typeface="Comic Sans MS"/>
              </a:rPr>
              <a:t>glauconite</a:t>
            </a:r>
            <a:endParaRPr lang="en-GB" sz="2000" b="1" dirty="0" smtClean="0">
              <a:solidFill>
                <a:srgbClr val="00B0F0"/>
              </a:solidFill>
              <a:latin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C:\Documents and Settings\Dave Giles\My Documents\My Pictures\Sandown &amp; Whitecliff Bay Nov 2001\P101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52400" y="0"/>
            <a:ext cx="1774825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Sandown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C:\Documents and Settings\Dave Giles\My Documents\My Pictures\IOW April 2005\Film 2\P10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096"/>
            <a:ext cx="9324528" cy="699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152400" y="0"/>
            <a:ext cx="1366838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Comic Sans MS" pitchFamily="66" charset="0"/>
              </a:rPr>
              <a:t>Blackgang</a:t>
            </a:r>
            <a:endParaRPr lang="en-GB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58"/>
          <p:cNvGrpSpPr>
            <a:grpSpLocks/>
          </p:cNvGrpSpPr>
          <p:nvPr/>
        </p:nvGrpSpPr>
        <p:grpSpPr bwMode="auto">
          <a:xfrm>
            <a:off x="0" y="2708920"/>
            <a:ext cx="3886200" cy="3676650"/>
            <a:chOff x="96" y="1602"/>
            <a:chExt cx="2448" cy="2316"/>
          </a:xfrm>
        </p:grpSpPr>
        <p:pic>
          <p:nvPicPr>
            <p:cNvPr id="40969" name="Picture 1040" descr="C:\Documents and Settings\Dave Giles\My Documents\University\WEA\IOW 2008\IOW Stratigraphy 720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" y="1602"/>
              <a:ext cx="2448" cy="2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0" name="Rectangle 1055"/>
            <p:cNvSpPr>
              <a:spLocks noChangeArrowheads="1"/>
            </p:cNvSpPr>
            <p:nvPr/>
          </p:nvSpPr>
          <p:spPr bwMode="auto">
            <a:xfrm>
              <a:off x="1242" y="3660"/>
              <a:ext cx="1296" cy="258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0971" name="Rectangle 1056"/>
            <p:cNvSpPr>
              <a:spLocks noChangeArrowheads="1"/>
            </p:cNvSpPr>
            <p:nvPr/>
          </p:nvSpPr>
          <p:spPr bwMode="auto">
            <a:xfrm>
              <a:off x="1182" y="1602"/>
              <a:ext cx="1314" cy="108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096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Chalk</a:t>
            </a:r>
          </a:p>
        </p:txBody>
      </p:sp>
      <p:sp>
        <p:nvSpPr>
          <p:cNvPr id="40966" name="Text Box 1029"/>
          <p:cNvSpPr txBox="1">
            <a:spLocks noChangeArrowheads="1"/>
          </p:cNvSpPr>
          <p:nvPr/>
        </p:nvSpPr>
        <p:spPr bwMode="auto">
          <a:xfrm>
            <a:off x="2339752" y="1196752"/>
            <a:ext cx="4293163" cy="10156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00CC"/>
                </a:solidFill>
                <a:latin typeface="Comic Sans MS" pitchFamily="66" charset="0"/>
              </a:rPr>
              <a:t> Soft white limestone</a:t>
            </a:r>
          </a:p>
          <a:p>
            <a:r>
              <a:rPr lang="en-GB" sz="2000" b="1" dirty="0">
                <a:solidFill>
                  <a:srgbClr val="0000CC"/>
                </a:solidFill>
                <a:latin typeface="Comic Sans MS" pitchFamily="66" charset="0"/>
              </a:rPr>
              <a:t> Contains very little sand or mud</a:t>
            </a:r>
          </a:p>
          <a:p>
            <a:r>
              <a:rPr lang="en-GB" sz="2000" b="1" dirty="0">
                <a:solidFill>
                  <a:srgbClr val="0000CC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40967" name="Text Box 1030"/>
          <p:cNvSpPr txBox="1">
            <a:spLocks noChangeArrowheads="1"/>
          </p:cNvSpPr>
          <p:nvPr/>
        </p:nvSpPr>
        <p:spPr bwMode="auto">
          <a:xfrm>
            <a:off x="539552" y="6519446"/>
            <a:ext cx="6265738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Freshwater Bay, </a:t>
            </a:r>
            <a:r>
              <a:rPr lang="en-GB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Whitecliff</a:t>
            </a:r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Bay, Culver Cliff</a:t>
            </a:r>
          </a:p>
        </p:txBody>
      </p:sp>
      <p:sp>
        <p:nvSpPr>
          <p:cNvPr id="40968" name="Text Box 1036"/>
          <p:cNvSpPr txBox="1">
            <a:spLocks noChangeArrowheads="1"/>
          </p:cNvSpPr>
          <p:nvPr/>
        </p:nvSpPr>
        <p:spPr bwMode="auto">
          <a:xfrm>
            <a:off x="1835696" y="5301208"/>
            <a:ext cx="4824536" cy="120032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Shallow to moderately deep sea</a:t>
            </a:r>
          </a:p>
          <a:p>
            <a:endParaRPr lang="en-GB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Far from land</a:t>
            </a:r>
          </a:p>
        </p:txBody>
      </p:sp>
      <p:pic>
        <p:nvPicPr>
          <p:cNvPr id="12" name="Picture 4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88504"/>
            <a:ext cx="2420730" cy="543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835696" y="2060848"/>
            <a:ext cx="45365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Almost entirely composed of broken up fossil remains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Minute algae (</a:t>
            </a:r>
            <a:r>
              <a:rPr lang="en-GB" sz="2000" b="1" dirty="0" err="1" smtClean="0">
                <a:solidFill>
                  <a:srgbClr val="00B0F0"/>
                </a:solidFill>
                <a:latin typeface="Comic Sans MS" pitchFamily="66" charset="0"/>
              </a:rPr>
              <a:t>coccoliths</a:t>
            </a: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Marine bivalves &amp; sea-urchins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Lines of black flints</a:t>
            </a:r>
            <a:endParaRPr lang="en-GB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" name="Picture 2" descr="http://www.awi.de/typo3temp/pics/43d09a6d0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4008" y="3429000"/>
            <a:ext cx="1660935" cy="1844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Dave Giles\My Documents\My Pictures\IOW Ventnor March 2007\IOW March 2007 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52400" y="0"/>
            <a:ext cx="2119313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Freshwater Bay</a:t>
            </a:r>
          </a:p>
        </p:txBody>
      </p:sp>
      <p:pic>
        <p:nvPicPr>
          <p:cNvPr id="66564" name="Picture 4" descr="http://www.ucmp.berkeley.edu/echinodermata/sdollar.gif"/>
          <p:cNvPicPr>
            <a:picLocks noChangeAspect="1" noChangeArrowheads="1"/>
          </p:cNvPicPr>
          <p:nvPr/>
        </p:nvPicPr>
        <p:blipFill>
          <a:blip r:embed="rId3"/>
          <a:srcRect l="15272" r="20583"/>
          <a:stretch>
            <a:fillRect/>
          </a:stretch>
        </p:blipFill>
        <p:spPr bwMode="auto">
          <a:xfrm>
            <a:off x="7380312" y="332656"/>
            <a:ext cx="1511638" cy="1556792"/>
          </a:xfrm>
          <a:prstGeom prst="rect">
            <a:avLst/>
          </a:prstGeom>
          <a:noFill/>
        </p:spPr>
      </p:pic>
      <p:pic>
        <p:nvPicPr>
          <p:cNvPr id="66566" name="Picture 6" descr="http://upload.wikimedia.org/wikipedia/commons/6/67/Flint.jpg"/>
          <p:cNvPicPr>
            <a:picLocks noChangeAspect="1" noChangeArrowheads="1"/>
          </p:cNvPicPr>
          <p:nvPr/>
        </p:nvPicPr>
        <p:blipFill>
          <a:blip r:embed="rId4"/>
          <a:srcRect l="5859" t="8696" r="6262" b="4348"/>
          <a:stretch>
            <a:fillRect/>
          </a:stretch>
        </p:blipFill>
        <p:spPr bwMode="auto">
          <a:xfrm>
            <a:off x="4572000" y="260648"/>
            <a:ext cx="2160240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C:\Documents and Settings\Dave Giles\My Documents\My Pictures\IOW Oct 2003 Lambeth Group\P101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52400" y="0"/>
            <a:ext cx="2160588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Comic Sans MS" pitchFamily="66" charset="0"/>
              </a:rPr>
              <a:t>Atherfield</a:t>
            </a:r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Dave Giles\My Documents\My Pictures\IOW April 2005\Film 2\P101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94488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52400" y="0"/>
            <a:ext cx="1744663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Compton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Dave Giles\My Documents\My Pictures\IOW Sept 2003 IAMG\P101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324528" cy="699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2400" y="0"/>
            <a:ext cx="1319213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Alum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5" name="Picture 7" descr="treackwayd_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32" y="1700808"/>
            <a:ext cx="4114800" cy="2135188"/>
          </a:xfrm>
          <a:prstGeom prst="rect">
            <a:avLst/>
          </a:prstGeom>
          <a:noFill/>
        </p:spPr>
      </p:pic>
      <p:sp>
        <p:nvSpPr>
          <p:cNvPr id="5294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That Was The Cretaceous World</a:t>
            </a:r>
            <a:endParaRPr lang="en-GB" dirty="0"/>
          </a:p>
        </p:txBody>
      </p:sp>
      <p:pic>
        <p:nvPicPr>
          <p:cNvPr id="8" name="Picture 7" descr="webdakota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700808"/>
            <a:ext cx="3911352" cy="3143543"/>
          </a:xfrm>
          <a:prstGeom prst="rect">
            <a:avLst/>
          </a:prstGeom>
          <a:noFill/>
        </p:spPr>
      </p:pic>
      <p:pic>
        <p:nvPicPr>
          <p:cNvPr id="529413" name="Picture 5" descr="galiCL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8184" y="1844824"/>
            <a:ext cx="1460500" cy="1752600"/>
          </a:xfrm>
          <a:prstGeom prst="rect">
            <a:avLst/>
          </a:prstGeom>
          <a:noFill/>
        </p:spPr>
      </p:pic>
      <p:pic>
        <p:nvPicPr>
          <p:cNvPr id="9" name="Picture 4" descr="mur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0952" y="3933056"/>
            <a:ext cx="4998808" cy="2592288"/>
          </a:xfrm>
          <a:prstGeom prst="rect">
            <a:avLst/>
          </a:prstGeom>
          <a:noFill/>
        </p:spPr>
      </p:pic>
      <p:pic>
        <p:nvPicPr>
          <p:cNvPr id="202754" name="Picture 2" descr="http://t0.gstatic.com/images?q=tbn:ANd9GcRzkqoyxb3zoHROvNu169eZ0s9Mf8zO9w-awOixMGj9DjztJb2JxQ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576" y="4869160"/>
            <a:ext cx="28575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Then </a:t>
            </a:r>
            <a:r>
              <a:rPr lang="en-GB" dirty="0"/>
              <a:t>– </a:t>
            </a:r>
            <a:r>
              <a:rPr lang="en-GB" dirty="0">
                <a:solidFill>
                  <a:srgbClr val="990099"/>
                </a:solidFill>
              </a:rPr>
              <a:t>The End of the </a:t>
            </a:r>
            <a:r>
              <a:rPr lang="en-GB" dirty="0" smtClean="0">
                <a:solidFill>
                  <a:srgbClr val="990099"/>
                </a:solidFill>
              </a:rPr>
              <a:t>World !!!!!!</a:t>
            </a:r>
            <a:endParaRPr lang="en-GB" dirty="0">
              <a:solidFill>
                <a:srgbClr val="990099"/>
              </a:solidFill>
            </a:endParaRPr>
          </a:p>
        </p:txBody>
      </p:sp>
      <p:pic>
        <p:nvPicPr>
          <p:cNvPr id="894983" name="Picture 1031" descr="http://i4.photobucket.com/albums/y120/joeyblue/end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1" y="1772816"/>
            <a:ext cx="6336165" cy="4752528"/>
          </a:xfrm>
          <a:prstGeom prst="rect">
            <a:avLst/>
          </a:prstGeom>
          <a:noFill/>
        </p:spPr>
      </p:pic>
      <p:pic>
        <p:nvPicPr>
          <p:cNvPr id="894981" name="Picture 1029" descr="http://blog.apocalypse.org/wp-content/uploads/2006/10/Picture%201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2856"/>
            <a:ext cx="3048000" cy="1547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43000"/>
            <a:ext cx="8640960" cy="685800"/>
          </a:xfrm>
        </p:spPr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Generalised Geology of Southern England</a:t>
            </a:r>
            <a:endParaRPr lang="en-GB" dirty="0">
              <a:solidFill>
                <a:srgbClr val="990099"/>
              </a:solidFill>
            </a:endParaRPr>
          </a:p>
        </p:txBody>
      </p:sp>
      <p:pic>
        <p:nvPicPr>
          <p:cNvPr id="83969" name="Picture 1" descr="Figure_1_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683" y="1604021"/>
            <a:ext cx="6454588" cy="49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19952" y="6529610"/>
            <a:ext cx="86240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>
                <a:solidFill>
                  <a:schemeClr val="bg1"/>
                </a:solidFill>
              </a:rPr>
              <a:t>Hopson, P.M.  2010 The geology of the Portsmouth region: a perspective of the Wessex and Hampshire Basins. In Walton, G (Ed.) Proceedings of the 16th Extractive Industry Geology Conference, EIG Conferences, Portsmouth, 2011.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693459" y="6140824"/>
            <a:ext cx="1945341" cy="1344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90099"/>
                </a:solidFill>
              </a:rPr>
              <a:t>No More Dinosaur </a:t>
            </a:r>
            <a:r>
              <a:rPr lang="en-GB" dirty="0" smtClean="0">
                <a:solidFill>
                  <a:srgbClr val="990099"/>
                </a:solidFill>
              </a:rPr>
              <a:t>Isle ????</a:t>
            </a:r>
            <a:endParaRPr lang="en-GB" dirty="0">
              <a:solidFill>
                <a:srgbClr val="990099"/>
              </a:solidFill>
            </a:endParaRPr>
          </a:p>
        </p:txBody>
      </p:sp>
      <p:pic>
        <p:nvPicPr>
          <p:cNvPr id="922627" name="Picture 3" descr="C:\Documents and Settings\Dave Giles\My Documents\University\WEA\dinosauris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1988840"/>
            <a:ext cx="4321175" cy="4343400"/>
          </a:xfrm>
          <a:prstGeom prst="rect">
            <a:avLst/>
          </a:prstGeom>
          <a:noFill/>
        </p:spPr>
      </p:pic>
      <p:sp>
        <p:nvSpPr>
          <p:cNvPr id="922629" name="Text Box 5"/>
          <p:cNvSpPr txBox="1">
            <a:spLocks noChangeArrowheads="1"/>
          </p:cNvSpPr>
          <p:nvPr/>
        </p:nvSpPr>
        <p:spPr bwMode="auto">
          <a:xfrm>
            <a:off x="251520" y="692696"/>
            <a:ext cx="5184576" cy="62478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400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5" name="Picture 4" descr="http://stevekluge.com/geoscience/images/nosethumbcarto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1556792"/>
            <a:ext cx="3748337" cy="4932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29" grpId="0" build="allAtOnce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066800"/>
            <a:ext cx="8278688" cy="685800"/>
          </a:xfrm>
        </p:spPr>
        <p:txBody>
          <a:bodyPr/>
          <a:lstStyle/>
          <a:p>
            <a:r>
              <a:rPr lang="en-US" dirty="0">
                <a:solidFill>
                  <a:srgbClr val="990099"/>
                </a:solidFill>
              </a:rPr>
              <a:t>What Killed </a:t>
            </a:r>
            <a:r>
              <a:rPr lang="en-US" dirty="0" smtClean="0">
                <a:solidFill>
                  <a:srgbClr val="990099"/>
                </a:solidFill>
              </a:rPr>
              <a:t>all the Dinosaurs</a:t>
            </a:r>
            <a:r>
              <a:rPr lang="en-US" dirty="0">
                <a:solidFill>
                  <a:srgbClr val="990099"/>
                </a:solidFill>
              </a:rPr>
              <a:t>?</a:t>
            </a:r>
          </a:p>
        </p:txBody>
      </p:sp>
      <p:pic>
        <p:nvPicPr>
          <p:cNvPr id="562179" name="Picture 3" descr="dino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504" y="1700808"/>
            <a:ext cx="4330168" cy="3240360"/>
          </a:xfrm>
          <a:noFill/>
          <a:ln/>
        </p:spPr>
      </p:pic>
      <p:pic>
        <p:nvPicPr>
          <p:cNvPr id="7" name="Picture 15" descr="http://static.howstuffworks.com/gif/dinosaur-images-133-resiz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5013176"/>
            <a:ext cx="1872208" cy="1471764"/>
          </a:xfrm>
          <a:prstGeom prst="rect">
            <a:avLst/>
          </a:prstGeom>
          <a:noFill/>
        </p:spPr>
      </p:pic>
      <p:pic>
        <p:nvPicPr>
          <p:cNvPr id="198658" name="Picture 2" descr="http://www.sott.net/image/image/6290/medium/dinosaur_comet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0352" y="1124744"/>
            <a:ext cx="1312346" cy="1944216"/>
          </a:xfrm>
          <a:prstGeom prst="rect">
            <a:avLst/>
          </a:prstGeom>
          <a:noFill/>
        </p:spPr>
      </p:pic>
      <p:pic>
        <p:nvPicPr>
          <p:cNvPr id="198660" name="Picture 4" descr="http://images.nationalgeographic.com/wpf/media-live/photos/000/010/cache/mass-extinction_1077_600x4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122966"/>
            <a:ext cx="4490864" cy="3368148"/>
          </a:xfrm>
          <a:prstGeom prst="rect">
            <a:avLst/>
          </a:prstGeom>
          <a:noFill/>
        </p:spPr>
      </p:pic>
      <p:pic>
        <p:nvPicPr>
          <p:cNvPr id="198664" name="Picture 8" descr="http://www.rtfa.net/wp-content/uploads/2008/12/dinosaur_volcano_rtf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80112" y="1626381"/>
            <a:ext cx="1944216" cy="1454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066800"/>
            <a:ext cx="8892480" cy="685800"/>
          </a:xfrm>
        </p:spPr>
        <p:txBody>
          <a:bodyPr/>
          <a:lstStyle/>
          <a:p>
            <a:r>
              <a:rPr lang="en-US" dirty="0" smtClean="0">
                <a:solidFill>
                  <a:srgbClr val="990099"/>
                </a:solidFill>
              </a:rPr>
              <a:t>Cretaceous/Tertiary </a:t>
            </a:r>
            <a:r>
              <a:rPr lang="en-US" dirty="0">
                <a:solidFill>
                  <a:srgbClr val="990099"/>
                </a:solidFill>
              </a:rPr>
              <a:t>Extinction Boundary</a:t>
            </a:r>
            <a:endParaRPr lang="en-GB" dirty="0">
              <a:solidFill>
                <a:srgbClr val="990099"/>
              </a:solidFill>
            </a:endParaRPr>
          </a:p>
        </p:txBody>
      </p:sp>
      <p:pic>
        <p:nvPicPr>
          <p:cNvPr id="4" name="Picture 10" descr="http://www.aappl.us/images/AsteroidImpac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2331" y="1700808"/>
            <a:ext cx="3486173" cy="4791695"/>
          </a:xfrm>
          <a:prstGeom prst="rect">
            <a:avLst/>
          </a:prstGeom>
          <a:noFill/>
        </p:spPr>
      </p:pic>
      <p:sp>
        <p:nvSpPr>
          <p:cNvPr id="6" name="Rectangle 6" descr="F17-15"/>
          <p:cNvSpPr>
            <a:spLocks noGrp="1" noChangeAspect="1" noChangeArrowheads="1"/>
          </p:cNvSpPr>
          <p:nvPr/>
        </p:nvSpPr>
        <p:spPr bwMode="auto">
          <a:xfrm>
            <a:off x="2987824" y="4375626"/>
            <a:ext cx="2592288" cy="21386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79512" y="1700808"/>
            <a:ext cx="5328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000"/>
            </a:pPr>
            <a:r>
              <a:rPr lang="en-GB" sz="2000" b="1" dirty="0" smtClean="0">
                <a:solidFill>
                  <a:srgbClr val="0000CC"/>
                </a:solidFill>
                <a:latin typeface="Comic Sans MS"/>
              </a:rPr>
              <a:t>65 million years ago, earth experienced a global mass extinction event: </a:t>
            </a:r>
          </a:p>
          <a:p>
            <a:pPr>
              <a:buSzPts val="2000"/>
            </a:pPr>
            <a:r>
              <a:rPr lang="en-US" sz="2000" b="1" dirty="0" smtClean="0">
                <a:solidFill>
                  <a:srgbClr val="FF0000"/>
                </a:solidFill>
                <a:latin typeface="Comic Sans MS"/>
              </a:rPr>
              <a:t>Dinosaurs disappeared</a:t>
            </a:r>
          </a:p>
        </p:txBody>
      </p:sp>
      <p:pic>
        <p:nvPicPr>
          <p:cNvPr id="196612" name="Picture 4" descr="http://images.the-scientist.com/content/images/general/55665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2780928"/>
            <a:ext cx="2820558" cy="2115419"/>
          </a:xfrm>
          <a:prstGeom prst="rect">
            <a:avLst/>
          </a:prstGeom>
          <a:noFill/>
        </p:spPr>
      </p:pic>
      <p:pic>
        <p:nvPicPr>
          <p:cNvPr id="196614" name="Picture 6" descr="http://i.dailymail.co.uk/i/pix/2011/11/18/article-2063154-0ED9415C00000578-194_634x6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568" y="4941168"/>
            <a:ext cx="1521113" cy="1545106"/>
          </a:xfrm>
          <a:prstGeom prst="rect">
            <a:avLst/>
          </a:prstGeom>
          <a:noFill/>
        </p:spPr>
      </p:pic>
      <p:pic>
        <p:nvPicPr>
          <p:cNvPr id="10" name="Picture 4" descr="ktextin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823" y="2912321"/>
            <a:ext cx="2606911" cy="123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The Tertiary World</a:t>
            </a:r>
            <a:endParaRPr lang="en-GB" dirty="0">
              <a:solidFill>
                <a:srgbClr val="990099"/>
              </a:solidFill>
            </a:endParaRPr>
          </a:p>
        </p:txBody>
      </p:sp>
      <p:pic>
        <p:nvPicPr>
          <p:cNvPr id="204804" name="Picture 4" descr="http://www.brainwave-projects.co.za/images/websized/Jpeg/Tertiary20World.jpg"/>
          <p:cNvPicPr>
            <a:picLocks noChangeAspect="1" noChangeArrowheads="1"/>
          </p:cNvPicPr>
          <p:nvPr/>
        </p:nvPicPr>
        <p:blipFill>
          <a:blip r:embed="rId2"/>
          <a:srcRect b="5501"/>
          <a:stretch>
            <a:fillRect/>
          </a:stretch>
        </p:blipFill>
        <p:spPr bwMode="auto">
          <a:xfrm>
            <a:off x="-23608" y="-99392"/>
            <a:ext cx="9167608" cy="6957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066800"/>
            <a:ext cx="8062664" cy="685800"/>
          </a:xfrm>
        </p:spPr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Reading Beds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611560" y="6521450"/>
            <a:ext cx="2589940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Alum Bay, </a:t>
            </a:r>
            <a:r>
              <a:rPr lang="en-GB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Whitecliff</a:t>
            </a:r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Bay</a:t>
            </a:r>
          </a:p>
        </p:txBody>
      </p:sp>
      <p:pic>
        <p:nvPicPr>
          <p:cNvPr id="51208" name="Picture 8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86200"/>
            <a:ext cx="4246563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2133600" y="3886200"/>
            <a:ext cx="2265363" cy="53340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228600" y="6096000"/>
            <a:ext cx="381000" cy="293688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1" name="Picture 4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88504"/>
            <a:ext cx="2420730" cy="543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347864" y="1124744"/>
            <a:ext cx="316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00CC"/>
                </a:solidFill>
                <a:latin typeface="Comic Sans MS"/>
              </a:rPr>
              <a:t>Rapid alternations of brightly coloured sands &amp; clays</a:t>
            </a:r>
            <a:endParaRPr lang="en-GB" sz="2000" dirty="0"/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179512" y="1772816"/>
            <a:ext cx="3528392" cy="193899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Caused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by </a:t>
            </a: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oxidised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iron minerals </a:t>
            </a: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which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coat the sand grains</a:t>
            </a:r>
          </a:p>
          <a:p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Paler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colours deposited in </a:t>
            </a: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water</a:t>
            </a:r>
            <a:endParaRPr lang="en-GB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2" name="Picture 2" descr="http://www.bbc.co.uk/nature/images/ic/credit/640x395/p/pl/pliocene/pliocene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7904" y="2132856"/>
            <a:ext cx="2783632" cy="1718023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979712" y="3861048"/>
            <a:ext cx="4932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omic Sans MS"/>
              </a:rPr>
              <a:t>Deeper colours in environments that periodically dried </a:t>
            </a:r>
            <a:r>
              <a:rPr lang="en-GB" sz="2000" b="1" dirty="0" smtClean="0">
                <a:solidFill>
                  <a:srgbClr val="FF0000"/>
                </a:solidFill>
                <a:latin typeface="Comic Sans MS"/>
              </a:rPr>
              <a:t>out</a:t>
            </a:r>
            <a:endParaRPr lang="en-GB" sz="2000" b="1" dirty="0"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95736" y="501317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/>
              </a:rPr>
              <a:t>Underwent </a:t>
            </a:r>
            <a:r>
              <a:rPr lang="en-GB" sz="2000" b="1" dirty="0" smtClean="0">
                <a:solidFill>
                  <a:srgbClr val="00B0F0"/>
                </a:solidFill>
                <a:latin typeface="Comic Sans MS"/>
              </a:rPr>
              <a:t>tropical</a:t>
            </a:r>
            <a:r>
              <a:rPr lang="en-GB" sz="2000" b="1" dirty="0" smtClean="0">
                <a:solidFill>
                  <a:srgbClr val="FF0000"/>
                </a:solidFill>
                <a:latin typeface="Comic Sans MS"/>
              </a:rPr>
              <a:t> weathering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4283968" y="5622339"/>
            <a:ext cx="3024336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Rivers, lakes &amp; estuaries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C:\Documents and Settings\Dave Giles\My Documents\My Pictures\IOW Oct 2003 Lambeth Group\P101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71400"/>
            <a:ext cx="9372533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152400" y="0"/>
            <a:ext cx="1319213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Alum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London Clay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4499992" y="4653136"/>
            <a:ext cx="1730375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Shallow muddy sea close to land</a:t>
            </a:r>
          </a:p>
        </p:txBody>
      </p:sp>
      <p:pic>
        <p:nvPicPr>
          <p:cNvPr id="54279" name="Picture 8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86200"/>
            <a:ext cx="4246563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Rectangle 9"/>
          <p:cNvSpPr>
            <a:spLocks noChangeArrowheads="1"/>
          </p:cNvSpPr>
          <p:nvPr/>
        </p:nvSpPr>
        <p:spPr bwMode="auto">
          <a:xfrm>
            <a:off x="2133600" y="3886200"/>
            <a:ext cx="2265363" cy="53340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1" name="Rectangle 10"/>
          <p:cNvSpPr>
            <a:spLocks noChangeArrowheads="1"/>
          </p:cNvSpPr>
          <p:nvPr/>
        </p:nvSpPr>
        <p:spPr bwMode="auto">
          <a:xfrm>
            <a:off x="228600" y="6096000"/>
            <a:ext cx="381000" cy="293688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82" name="Text Box 11"/>
          <p:cNvSpPr txBox="1">
            <a:spLocks noChangeArrowheads="1"/>
          </p:cNvSpPr>
          <p:nvPr/>
        </p:nvSpPr>
        <p:spPr bwMode="auto">
          <a:xfrm>
            <a:off x="539552" y="6521450"/>
            <a:ext cx="2589940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Alum Bay, </a:t>
            </a:r>
            <a:r>
              <a:rPr lang="en-GB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Whitecliff</a:t>
            </a:r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Bay</a:t>
            </a:r>
          </a:p>
        </p:txBody>
      </p:sp>
      <p:pic>
        <p:nvPicPr>
          <p:cNvPr id="11" name="Picture 4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88504"/>
            <a:ext cx="2420730" cy="543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5536" y="1916832"/>
            <a:ext cx="17780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0000CC"/>
                </a:solidFill>
                <a:latin typeface="Comic Sans MS"/>
              </a:rPr>
              <a:t>Silts &amp; Clays</a:t>
            </a:r>
            <a:endParaRPr lang="en-GB" sz="2000" dirty="0"/>
          </a:p>
        </p:txBody>
      </p:sp>
      <p:pic>
        <p:nvPicPr>
          <p:cNvPr id="62466" name="Picture 2" descr="http://ecx.images-amazon.com/images/I/51jZUGe9GcL._SL500_AA300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896" y="1340768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Dave Giles\My Documents\My Pictures\IOW Oct 2003 Lambeth Group\P101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315200" y="228600"/>
            <a:ext cx="1277914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Alum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66800"/>
            <a:ext cx="7990656" cy="562000"/>
          </a:xfrm>
        </p:spPr>
        <p:txBody>
          <a:bodyPr/>
          <a:lstStyle/>
          <a:p>
            <a:r>
              <a:rPr lang="en-GB" dirty="0" err="1" smtClean="0">
                <a:solidFill>
                  <a:srgbClr val="990099"/>
                </a:solidFill>
              </a:rPr>
              <a:t>Bagshot</a:t>
            </a:r>
            <a:r>
              <a:rPr lang="en-GB" dirty="0" smtClean="0">
                <a:solidFill>
                  <a:srgbClr val="990099"/>
                </a:solidFill>
              </a:rPr>
              <a:t> &amp; </a:t>
            </a:r>
            <a:r>
              <a:rPr lang="en-GB" dirty="0" err="1" smtClean="0">
                <a:solidFill>
                  <a:srgbClr val="990099"/>
                </a:solidFill>
              </a:rPr>
              <a:t>Bracklesham</a:t>
            </a:r>
            <a:r>
              <a:rPr lang="en-GB" dirty="0" smtClean="0">
                <a:solidFill>
                  <a:srgbClr val="990099"/>
                </a:solidFill>
              </a:rPr>
              <a:t> Beds</a:t>
            </a:r>
          </a:p>
        </p:txBody>
      </p:sp>
      <p:pic>
        <p:nvPicPr>
          <p:cNvPr id="57351" name="Picture 8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886200"/>
            <a:ext cx="4246563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2133600" y="3886200"/>
            <a:ext cx="2265363" cy="53340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228600" y="6096000"/>
            <a:ext cx="381000" cy="293688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354" name="Text Box 11"/>
          <p:cNvSpPr txBox="1">
            <a:spLocks noChangeArrowheads="1"/>
          </p:cNvSpPr>
          <p:nvPr/>
        </p:nvSpPr>
        <p:spPr bwMode="auto">
          <a:xfrm>
            <a:off x="611560" y="6521450"/>
            <a:ext cx="2589940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Alum Bay, </a:t>
            </a:r>
            <a:r>
              <a:rPr lang="en-GB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Whitecliff</a:t>
            </a:r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Bay</a:t>
            </a:r>
          </a:p>
        </p:txBody>
      </p:sp>
      <p:pic>
        <p:nvPicPr>
          <p:cNvPr id="11" name="Picture 4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88504"/>
            <a:ext cx="2420730" cy="543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2123728" y="1556792"/>
            <a:ext cx="4608512" cy="267765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Rivers &amp; </a:t>
            </a:r>
            <a:r>
              <a:rPr lang="en-GB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brackish </a:t>
            </a:r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estuaries</a:t>
            </a:r>
          </a:p>
          <a:p>
            <a:endParaRPr lang="en-GB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Bivalves &amp; gastropods</a:t>
            </a:r>
          </a:p>
          <a:p>
            <a:endParaRPr lang="en-GB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Plants common</a:t>
            </a:r>
          </a:p>
          <a:p>
            <a:endParaRPr lang="en-GB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Rare reptiles &amp; mammals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1916832"/>
            <a:ext cx="1609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0000CC"/>
                </a:solidFill>
                <a:latin typeface="Comic Sans MS"/>
              </a:rPr>
              <a:t>Silts, Clays</a:t>
            </a:r>
          </a:p>
          <a:p>
            <a:r>
              <a:rPr lang="en-GB" sz="2000" b="1" dirty="0" smtClean="0">
                <a:solidFill>
                  <a:srgbClr val="0000CC"/>
                </a:solidFill>
                <a:latin typeface="Comic Sans MS"/>
              </a:rPr>
              <a:t>&amp; Sands</a:t>
            </a:r>
            <a:endParaRPr lang="en-GB" sz="2000" dirty="0"/>
          </a:p>
        </p:txBody>
      </p:sp>
      <p:pic>
        <p:nvPicPr>
          <p:cNvPr id="60418" name="Picture 2" descr="http://www.mesa.edu.au/friends/seashores/images/gastropod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6684" y="4509120"/>
            <a:ext cx="2232922" cy="1952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26" descr="C:\Documents and Settings\Dave Giles\My Documents\My Pictures\IOW Oct 2003 Lambeth Group\P101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1027"/>
          <p:cNvSpPr txBox="1">
            <a:spLocks noChangeArrowheads="1"/>
          </p:cNvSpPr>
          <p:nvPr/>
        </p:nvSpPr>
        <p:spPr bwMode="auto">
          <a:xfrm>
            <a:off x="7467600" y="228600"/>
            <a:ext cx="1319213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Alum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260" y="1143000"/>
            <a:ext cx="4087906" cy="557808"/>
          </a:xfrm>
        </p:spPr>
        <p:txBody>
          <a:bodyPr/>
          <a:lstStyle/>
          <a:p>
            <a:r>
              <a:rPr lang="en-GB" dirty="0" smtClean="0"/>
              <a:t>Geological Setting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Geological</a:t>
            </a:r>
            <a:br>
              <a:rPr lang="en-GB" dirty="0" smtClean="0"/>
            </a:br>
            <a:r>
              <a:rPr lang="en-GB" dirty="0" err="1" smtClean="0"/>
              <a:t>Timechart</a:t>
            </a:r>
            <a:endParaRPr lang="en-GB" dirty="0" smtClean="0"/>
          </a:p>
        </p:txBody>
      </p:sp>
      <p:sp>
        <p:nvSpPr>
          <p:cNvPr id="7" name="Rectangle 6"/>
          <p:cNvSpPr/>
          <p:nvPr/>
        </p:nvSpPr>
        <p:spPr>
          <a:xfrm>
            <a:off x="582705" y="6611779"/>
            <a:ext cx="85612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www.bgs.ac.uk/discoveringGeology/time/Timechart/phanerozoic/home.html</a:t>
            </a:r>
            <a:endParaRPr lang="en-GB" sz="1000" dirty="0">
              <a:solidFill>
                <a:schemeClr val="bg1"/>
              </a:solidFill>
            </a:endParaRPr>
          </a:p>
        </p:txBody>
      </p:sp>
      <p:pic>
        <p:nvPicPr>
          <p:cNvPr id="36866" name="Picture 2" descr="Precambri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3387" y="1129553"/>
            <a:ext cx="4740963" cy="5401521"/>
          </a:xfrm>
          <a:prstGeom prst="rect">
            <a:avLst/>
          </a:prstGeom>
          <a:noFill/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510988" y="1229285"/>
            <a:ext cx="8199438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1" i="0" u="none" strike="noStrike" kern="0" cap="none" spc="0" normalizeH="0" baseline="0" noProof="0" smtClean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1" i="0" u="none" strike="noStrike" kern="0" cap="none" spc="0" normalizeH="0" baseline="0" noProof="0" smtClean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1" i="0" u="none" strike="noStrike" kern="0" cap="none" spc="0" normalizeH="0" baseline="0" noProof="0" smtClean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1" i="0" u="none" strike="noStrike" kern="0" cap="none" spc="0" normalizeH="0" baseline="0" noProof="0" smtClean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1" i="0" u="none" strike="noStrike" kern="0" cap="none" spc="0" normalizeH="0" baseline="0" noProof="0" smtClean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1" i="0" u="none" strike="noStrike" kern="0" cap="none" spc="0" normalizeH="0" baseline="0" noProof="0" smtClean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1" i="0" u="none" strike="noStrike" kern="0" cap="none" spc="0" normalizeH="0" baseline="0" noProof="0" smtClean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1" i="0" u="none" strike="noStrike" kern="0" cap="none" spc="0" normalizeH="0" baseline="0" noProof="0" smtClean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WordArt 4" descr="Narrow vertical"/>
          <p:cNvSpPr>
            <a:spLocks noChangeArrowheads="1" noChangeShapeType="1" noTextEdit="1"/>
          </p:cNvSpPr>
          <p:nvPr/>
        </p:nvSpPr>
        <p:spPr bwMode="auto">
          <a:xfrm>
            <a:off x="292754" y="3621741"/>
            <a:ext cx="3829050" cy="20272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Geological Time</a:t>
            </a:r>
          </a:p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V</a:t>
            </a:r>
          </a:p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Historic Time</a:t>
            </a:r>
            <a:endParaRPr lang="en-GB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C:\Documents and Settings\Dave Giles\My Documents\My Pictures\IOW Oct 2003 Lambeth Group\P1010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5396"/>
            <a:ext cx="9324528" cy="699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152400" y="0"/>
            <a:ext cx="1319213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Alum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562000"/>
          </a:xfrm>
        </p:spPr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Barton Clay &amp; Sand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1619672" y="2060848"/>
            <a:ext cx="4824536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Gastropods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&amp; plants common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Large </a:t>
            </a:r>
            <a:r>
              <a:rPr lang="en-GB" sz="2000" b="1" dirty="0">
                <a:solidFill>
                  <a:srgbClr val="00B0F0"/>
                </a:solidFill>
                <a:latin typeface="Comic Sans MS" pitchFamily="66" charset="0"/>
              </a:rPr>
              <a:t>foraminifera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 locally abundant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39552" y="6521450"/>
            <a:ext cx="2589940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Alum Bay, </a:t>
            </a:r>
            <a:r>
              <a:rPr lang="en-GB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Whitecliff</a:t>
            </a:r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Bay</a:t>
            </a:r>
          </a:p>
        </p:txBody>
      </p:sp>
      <p:sp>
        <p:nvSpPr>
          <p:cNvPr id="60423" name="Text Box 12"/>
          <p:cNvSpPr txBox="1">
            <a:spLocks noChangeArrowheads="1"/>
          </p:cNvSpPr>
          <p:nvPr/>
        </p:nvSpPr>
        <p:spPr bwMode="auto">
          <a:xfrm>
            <a:off x="395536" y="2924944"/>
            <a:ext cx="6192688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Marine &amp; brackish estuaries &amp; lagoons</a:t>
            </a:r>
          </a:p>
        </p:txBody>
      </p:sp>
      <p:pic>
        <p:nvPicPr>
          <p:cNvPr id="60424" name="Picture 13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040188"/>
            <a:ext cx="432752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Rectangle 14"/>
          <p:cNvSpPr>
            <a:spLocks noChangeArrowheads="1"/>
          </p:cNvSpPr>
          <p:nvPr/>
        </p:nvSpPr>
        <p:spPr bwMode="auto">
          <a:xfrm>
            <a:off x="1981200" y="4040188"/>
            <a:ext cx="2498725" cy="608012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426" name="Rectangle 15"/>
          <p:cNvSpPr>
            <a:spLocks noChangeArrowheads="1"/>
          </p:cNvSpPr>
          <p:nvPr/>
        </p:nvSpPr>
        <p:spPr bwMode="auto">
          <a:xfrm>
            <a:off x="2133600" y="5791200"/>
            <a:ext cx="2346325" cy="22860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1" name="Picture 4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88504"/>
            <a:ext cx="2420730" cy="543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 descr="http://www.ucl.ac.uk/GeolSci/micropal/images/fora/for00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3928" y="3645024"/>
            <a:ext cx="2513856" cy="2513856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2" y="1628800"/>
            <a:ext cx="1925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00CC"/>
                </a:solidFill>
                <a:latin typeface="Comic Sans MS"/>
              </a:rPr>
              <a:t>Clays &amp; Sands</a:t>
            </a:r>
            <a:endParaRPr lang="en-GB" sz="2000" b="1" dirty="0" smtClean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Osborne &amp; </a:t>
            </a:r>
            <a:r>
              <a:rPr lang="en-GB" dirty="0" err="1" smtClean="0">
                <a:solidFill>
                  <a:srgbClr val="990099"/>
                </a:solidFill>
              </a:rPr>
              <a:t>Headon</a:t>
            </a:r>
            <a:r>
              <a:rPr lang="en-GB" dirty="0" smtClean="0">
                <a:solidFill>
                  <a:srgbClr val="990099"/>
                </a:solidFill>
              </a:rPr>
              <a:t> Beds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39552" y="6521450"/>
            <a:ext cx="2384755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Totland</a:t>
            </a:r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GB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Whitecliff</a:t>
            </a:r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Bay</a:t>
            </a:r>
          </a:p>
        </p:txBody>
      </p:sp>
      <p:pic>
        <p:nvPicPr>
          <p:cNvPr id="61448" name="Picture 8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040188"/>
            <a:ext cx="432752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1981200" y="4040188"/>
            <a:ext cx="2498725" cy="608012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50" name="Rectangle 10"/>
          <p:cNvSpPr>
            <a:spLocks noChangeArrowheads="1"/>
          </p:cNvSpPr>
          <p:nvPr/>
        </p:nvSpPr>
        <p:spPr bwMode="auto">
          <a:xfrm>
            <a:off x="2133600" y="5791200"/>
            <a:ext cx="2346325" cy="22860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1" name="Picture 4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88504"/>
            <a:ext cx="2420730" cy="543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851920" y="5301208"/>
            <a:ext cx="2742679" cy="120032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Swamps, estuaries &amp; brackish lagoons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7504" y="2060848"/>
            <a:ext cx="1925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00CC"/>
                </a:solidFill>
                <a:latin typeface="Comic Sans MS"/>
              </a:rPr>
              <a:t>Limestones &amp; Marls</a:t>
            </a:r>
            <a:endParaRPr lang="en-GB" sz="2000" b="1" dirty="0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2195737" y="1700808"/>
            <a:ext cx="4464496" cy="16312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Abundant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bivalves &amp; plants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Rare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reptiles &amp; mammals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Deposited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in modern day equivalent of </a:t>
            </a:r>
            <a:r>
              <a:rPr lang="en-GB" sz="2000" b="1" dirty="0">
                <a:solidFill>
                  <a:srgbClr val="00B0F0"/>
                </a:solidFill>
                <a:latin typeface="Comic Sans MS" pitchFamily="66" charset="0"/>
              </a:rPr>
              <a:t>mangrove swamps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Varying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degrees of saltiness</a:t>
            </a:r>
          </a:p>
        </p:txBody>
      </p:sp>
      <p:pic>
        <p:nvPicPr>
          <p:cNvPr id="56322" name="Picture 2" descr="http://www.twmuseums.org.uk/geofinder/photos/G162_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9952" y="3501009"/>
            <a:ext cx="2391794" cy="1584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990099"/>
                </a:solidFill>
              </a:rPr>
              <a:t>Bembridge</a:t>
            </a:r>
            <a:r>
              <a:rPr lang="en-GB" dirty="0" smtClean="0">
                <a:solidFill>
                  <a:srgbClr val="990099"/>
                </a:solidFill>
              </a:rPr>
              <a:t> Limestone</a:t>
            </a: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539552" y="6521450"/>
            <a:ext cx="2544286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Bembridge</a:t>
            </a:r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Newton Bay</a:t>
            </a: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4355976" y="5517232"/>
            <a:ext cx="2306439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Freshwater lakes &amp; rivers</a:t>
            </a:r>
          </a:p>
        </p:txBody>
      </p:sp>
      <p:pic>
        <p:nvPicPr>
          <p:cNvPr id="62472" name="Picture 8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301208"/>
            <a:ext cx="38703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3" name="Rectangle 11"/>
          <p:cNvSpPr>
            <a:spLocks noChangeArrowheads="1"/>
          </p:cNvSpPr>
          <p:nvPr/>
        </p:nvSpPr>
        <p:spPr bwMode="auto">
          <a:xfrm>
            <a:off x="107504" y="5316190"/>
            <a:ext cx="304800" cy="27305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74" name="Rectangle 12"/>
          <p:cNvSpPr>
            <a:spLocks noChangeArrowheads="1"/>
          </p:cNvSpPr>
          <p:nvPr/>
        </p:nvSpPr>
        <p:spPr bwMode="auto">
          <a:xfrm>
            <a:off x="1676400" y="4524375"/>
            <a:ext cx="2346325" cy="7620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75" name="Rectangle 13"/>
          <p:cNvSpPr>
            <a:spLocks noChangeArrowheads="1"/>
          </p:cNvSpPr>
          <p:nvPr/>
        </p:nvSpPr>
        <p:spPr bwMode="auto">
          <a:xfrm>
            <a:off x="1514475" y="4457700"/>
            <a:ext cx="171450" cy="20002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2" name="Picture 4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88504"/>
            <a:ext cx="2420730" cy="543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95536" y="1772816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00CC"/>
                </a:solidFill>
                <a:latin typeface="Comic Sans MS"/>
              </a:rPr>
              <a:t>Limestones &amp; Marls</a:t>
            </a:r>
            <a:endParaRPr lang="en-GB" sz="2000" b="1" dirty="0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07504" y="2348880"/>
            <a:ext cx="3528392" cy="286232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Crowded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with </a:t>
            </a:r>
            <a:r>
              <a:rPr lang="en-GB" sz="2000" b="1" dirty="0">
                <a:solidFill>
                  <a:srgbClr val="00B0F0"/>
                </a:solidFill>
                <a:latin typeface="Comic Sans MS" pitchFamily="66" charset="0"/>
              </a:rPr>
              <a:t>freshwater &amp; land snails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Contains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rare fish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Also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mammal teeth &amp; bones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Plant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remains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Some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so well preserved contain original colour banding</a:t>
            </a:r>
          </a:p>
        </p:txBody>
      </p:sp>
      <p:pic>
        <p:nvPicPr>
          <p:cNvPr id="55298" name="Picture 2" descr="http://www.bembridge.ukfossils.co.uk/Fossils/DSCF28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1880" y="1700808"/>
            <a:ext cx="2890292" cy="1936496"/>
          </a:xfrm>
          <a:prstGeom prst="rect">
            <a:avLst/>
          </a:prstGeom>
          <a:noFill/>
        </p:spPr>
      </p:pic>
      <p:pic>
        <p:nvPicPr>
          <p:cNvPr id="55300" name="Picture 4" descr="http://www.wightfarmholidays.co.uk/islandinfo/images/dissostoma2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9992" y="3717032"/>
            <a:ext cx="1440432" cy="15628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http://www.soton.ac.uk/~imw/jpg/1bem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2964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152400" y="0"/>
            <a:ext cx="2005013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Comic Sans MS" pitchFamily="66" charset="0"/>
              </a:rPr>
              <a:t>Whitecliff</a:t>
            </a:r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 Bay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562000"/>
          </a:xfrm>
        </p:spPr>
        <p:txBody>
          <a:bodyPr/>
          <a:lstStyle/>
          <a:p>
            <a:r>
              <a:rPr lang="en-GB" dirty="0" err="1" smtClean="0">
                <a:solidFill>
                  <a:srgbClr val="990099"/>
                </a:solidFill>
              </a:rPr>
              <a:t>Hamstead</a:t>
            </a:r>
            <a:r>
              <a:rPr lang="en-GB" dirty="0" smtClean="0">
                <a:solidFill>
                  <a:srgbClr val="990099"/>
                </a:solidFill>
              </a:rPr>
              <a:t> Beds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539552" y="6521450"/>
            <a:ext cx="1736373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Hamstead</a:t>
            </a:r>
            <a:r>
              <a:rPr lang="en-GB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Cliffs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3923928" y="4869160"/>
            <a:ext cx="2736304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Freshwater &amp; brackish swamps, lakes &amp; </a:t>
            </a:r>
            <a:r>
              <a:rPr lang="en-GB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estuaries</a:t>
            </a:r>
            <a:endParaRPr lang="en-GB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20" name="Picture 8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01208"/>
            <a:ext cx="38703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-36512" y="5244182"/>
            <a:ext cx="304800" cy="27305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1676400" y="4524375"/>
            <a:ext cx="2346325" cy="76200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1514475" y="4457700"/>
            <a:ext cx="171450" cy="200025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2" name="Picture 4" descr="C:\Documents and Settings\Dave Giles\My Documents\University\WEA\IOW 2008\IOW Stratigraphy 7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088504"/>
            <a:ext cx="2420730" cy="543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283968" y="1340768"/>
            <a:ext cx="1925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00CC"/>
                </a:solidFill>
                <a:latin typeface="Comic Sans MS"/>
              </a:rPr>
              <a:t>Clays &amp; Sands</a:t>
            </a:r>
            <a:endParaRPr lang="en-GB" sz="2000" b="1" dirty="0" smtClean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79513" y="1772816"/>
            <a:ext cx="3672408" cy="31700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Cover much of the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northern part of the island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Soft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&amp; rarely exposed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Multicoloured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clays &amp; sands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Prone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to </a:t>
            </a:r>
            <a:r>
              <a:rPr lang="en-GB" sz="2000" b="1" dirty="0" err="1">
                <a:solidFill>
                  <a:srgbClr val="FF0000"/>
                </a:solidFill>
                <a:latin typeface="Comic Sans MS" pitchFamily="66" charset="0"/>
              </a:rPr>
              <a:t>landslidding</a:t>
            </a:r>
            <a:endParaRPr lang="en-GB" sz="2000" b="1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Contain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brackish &amp; freshwater shells &amp; plants</a:t>
            </a:r>
          </a:p>
          <a:p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</a:rPr>
              <a:t>Including </a:t>
            </a: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a dark clay crowded with the </a:t>
            </a:r>
            <a:r>
              <a:rPr lang="en-GB" sz="2000" b="1" dirty="0">
                <a:solidFill>
                  <a:srgbClr val="00B0F0"/>
                </a:solidFill>
                <a:latin typeface="Comic Sans MS" pitchFamily="66" charset="0"/>
              </a:rPr>
              <a:t>roots &amp; leaves of water lilies</a:t>
            </a:r>
          </a:p>
        </p:txBody>
      </p:sp>
      <p:pic>
        <p:nvPicPr>
          <p:cNvPr id="53250" name="Picture 2" descr="http://www.yadig.com/uploads/profile-images/Water_lilies_pr_150320113505_thumb_1503201135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912" y="2567971"/>
            <a:ext cx="2808312" cy="2103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867" name="Picture 3" descr="C:\Documents and Settings\Dave Giles\My Documents\My Pictures\IOW 2002\P101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7335" y="1124745"/>
            <a:ext cx="4051169" cy="5400600"/>
          </a:xfrm>
          <a:prstGeom prst="rect">
            <a:avLst/>
          </a:prstGeom>
          <a:noFill/>
        </p:spPr>
      </p:pic>
      <p:sp>
        <p:nvSpPr>
          <p:cNvPr id="1060866" name="WordArt 2" descr="Narrow vertical"/>
          <p:cNvSpPr>
            <a:spLocks noChangeArrowheads="1" noChangeShapeType="1" noTextEdit="1"/>
          </p:cNvSpPr>
          <p:nvPr/>
        </p:nvSpPr>
        <p:spPr bwMode="auto">
          <a:xfrm>
            <a:off x="42267" y="-99392"/>
            <a:ext cx="6257925" cy="47196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The</a:t>
            </a:r>
          </a:p>
          <a:p>
            <a:pPr algn="ctr"/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Problems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5085184"/>
            <a:ext cx="4525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6600"/>
                </a:solidFill>
                <a:latin typeface="Arial"/>
              </a:rPr>
              <a:t>Coastal Erosion &amp; Landslides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417984"/>
          </a:xfrm>
        </p:spPr>
        <p:txBody>
          <a:bodyPr/>
          <a:lstStyle/>
          <a:p>
            <a:r>
              <a:rPr lang="en-GB" dirty="0">
                <a:solidFill>
                  <a:srgbClr val="990099"/>
                </a:solidFill>
              </a:rPr>
              <a:t>The </a:t>
            </a:r>
            <a:r>
              <a:rPr lang="en-GB" dirty="0" err="1">
                <a:solidFill>
                  <a:srgbClr val="990099"/>
                </a:solidFill>
              </a:rPr>
              <a:t>Undercliff</a:t>
            </a:r>
            <a:endParaRPr lang="en-GB" dirty="0">
              <a:solidFill>
                <a:srgbClr val="990099"/>
              </a:solidFill>
            </a:endParaRPr>
          </a:p>
        </p:txBody>
      </p:sp>
      <p:pic>
        <p:nvPicPr>
          <p:cNvPr id="1164291" name="Picture 3"/>
          <p:cNvPicPr>
            <a:picLocks noChangeAspect="1" noChangeArrowheads="1"/>
          </p:cNvPicPr>
          <p:nvPr/>
        </p:nvPicPr>
        <p:blipFill>
          <a:blip r:embed="rId2" cstate="print"/>
          <a:srcRect b="4433"/>
          <a:stretch>
            <a:fillRect/>
          </a:stretch>
        </p:blipFill>
        <p:spPr bwMode="auto">
          <a:xfrm>
            <a:off x="611559" y="1556792"/>
            <a:ext cx="8161081" cy="497484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2699792" cy="1282080"/>
          </a:xfrm>
        </p:spPr>
        <p:txBody>
          <a:bodyPr/>
          <a:lstStyle/>
          <a:p>
            <a:r>
              <a:rPr lang="en-GB" dirty="0" err="1">
                <a:solidFill>
                  <a:srgbClr val="990099"/>
                </a:solidFill>
              </a:rPr>
              <a:t>Castlehaven</a:t>
            </a:r>
            <a:r>
              <a:rPr lang="en-GB" dirty="0">
                <a:solidFill>
                  <a:srgbClr val="990099"/>
                </a:solidFill>
              </a:rPr>
              <a:t> </a:t>
            </a:r>
            <a:r>
              <a:rPr lang="en-GB" dirty="0" err="1">
                <a:solidFill>
                  <a:srgbClr val="990099"/>
                </a:solidFill>
              </a:rPr>
              <a:t>Undercliff</a:t>
            </a:r>
            <a:endParaRPr lang="en-GB" dirty="0">
              <a:solidFill>
                <a:srgbClr val="990099"/>
              </a:solidFill>
            </a:endParaRPr>
          </a:p>
        </p:txBody>
      </p:sp>
      <p:pic>
        <p:nvPicPr>
          <p:cNvPr id="1048579" name="Picture 1027"/>
          <p:cNvPicPr>
            <a:picLocks noChangeAspect="1" noChangeArrowheads="1"/>
          </p:cNvPicPr>
          <p:nvPr/>
        </p:nvPicPr>
        <p:blipFill>
          <a:blip r:embed="rId2" cstate="print"/>
          <a:srcRect l="19844" t="8301" b="10645"/>
          <a:stretch>
            <a:fillRect/>
          </a:stretch>
        </p:blipFill>
        <p:spPr bwMode="auto">
          <a:xfrm>
            <a:off x="2591580" y="1124744"/>
            <a:ext cx="6516924" cy="527161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3635896" y="1772816"/>
            <a:ext cx="4824536" cy="37444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2546" name="Picture 2" descr="C:\Documents and Settings\Dave Giles\My Documents\My Pictures\IOW 2002\P101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1132547" name="Text Box 3"/>
          <p:cNvSpPr txBox="1">
            <a:spLocks noChangeArrowheads="1"/>
          </p:cNvSpPr>
          <p:nvPr/>
        </p:nvSpPr>
        <p:spPr bwMode="auto">
          <a:xfrm>
            <a:off x="279400" y="6434138"/>
            <a:ext cx="813043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8941" y="1143000"/>
            <a:ext cx="8189259" cy="557808"/>
          </a:xfrm>
        </p:spPr>
        <p:txBody>
          <a:bodyPr/>
          <a:lstStyle/>
          <a:p>
            <a:r>
              <a:rPr lang="en-GB" dirty="0" smtClean="0"/>
              <a:t>Geological Setting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Geological</a:t>
            </a:r>
            <a:br>
              <a:rPr lang="en-GB" dirty="0" smtClean="0"/>
            </a:br>
            <a:r>
              <a:rPr lang="en-GB" dirty="0" err="1" smtClean="0"/>
              <a:t>Timechart</a:t>
            </a:r>
            <a:endParaRPr lang="en-GB" dirty="0" smtClean="0"/>
          </a:p>
        </p:txBody>
      </p:sp>
      <p:pic>
        <p:nvPicPr>
          <p:cNvPr id="30722" name="Picture 2" descr="Phanerozo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6871" y="1122390"/>
            <a:ext cx="4980829" cy="535937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82705" y="6611779"/>
            <a:ext cx="85612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www.bgs.ac.uk/discoveringGeology/time/Timechart/phanerozoic/home.html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3789040"/>
            <a:ext cx="195136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QUATERNARY</a:t>
            </a:r>
          </a:p>
          <a:p>
            <a:endParaRPr lang="en-GB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  <a:p>
            <a:r>
              <a:rPr lang="en-GB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TERTIARY</a:t>
            </a:r>
          </a:p>
          <a:p>
            <a:endParaRPr lang="en-GB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  <a:p>
            <a:r>
              <a:rPr lang="en-GB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CRETACEOUS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618" name="Picture 2" descr="C:\Documents and Settings\Dave Giles\My Documents\My Pictures\IOW 2003 Induction\P101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297988" cy="6984776"/>
          </a:xfrm>
          <a:prstGeom prst="rect">
            <a:avLst/>
          </a:prstGeom>
          <a:noFill/>
        </p:spPr>
      </p:pic>
      <p:sp>
        <p:nvSpPr>
          <p:cNvPr id="1135619" name="Text Box 3"/>
          <p:cNvSpPr txBox="1">
            <a:spLocks noChangeArrowheads="1"/>
          </p:cNvSpPr>
          <p:nvPr/>
        </p:nvSpPr>
        <p:spPr bwMode="auto">
          <a:xfrm>
            <a:off x="279400" y="6434138"/>
            <a:ext cx="813043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42" name="Picture 2" descr="C:\Documents and Settings\Dave Giles\My Documents\My Pictures\IOW 2003 Induction\P101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276523" cy="6957392"/>
          </a:xfrm>
          <a:prstGeom prst="rect">
            <a:avLst/>
          </a:prstGeom>
          <a:noFill/>
        </p:spPr>
      </p:pic>
      <p:sp>
        <p:nvSpPr>
          <p:cNvPr id="1136643" name="Text Box 3"/>
          <p:cNvSpPr txBox="1">
            <a:spLocks noChangeArrowheads="1"/>
          </p:cNvSpPr>
          <p:nvPr/>
        </p:nvSpPr>
        <p:spPr bwMode="auto">
          <a:xfrm>
            <a:off x="279400" y="6434138"/>
            <a:ext cx="813043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666" name="Picture 2" descr="C:\Documents and Settings\Dave Giles\My Documents\My Pictures\IOW 2003 Induction\P101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3440"/>
            <a:ext cx="9396536" cy="7047804"/>
          </a:xfrm>
          <a:prstGeom prst="rect">
            <a:avLst/>
          </a:prstGeom>
          <a:noFill/>
        </p:spPr>
      </p:pic>
      <p:sp>
        <p:nvSpPr>
          <p:cNvPr id="1137667" name="Text Box 3"/>
          <p:cNvSpPr txBox="1">
            <a:spLocks noChangeArrowheads="1"/>
          </p:cNvSpPr>
          <p:nvPr/>
        </p:nvSpPr>
        <p:spPr bwMode="auto">
          <a:xfrm>
            <a:off x="279400" y="6434138"/>
            <a:ext cx="813043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2003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23528" y="2852936"/>
            <a:ext cx="8064896" cy="21602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714" name="Picture 2" descr="C:\Documents and Settings\Dave Giles\My Documents\My Pictures\IOW 2003 Induction\P1010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520" y="-171400"/>
            <a:ext cx="9513808" cy="7135763"/>
          </a:xfrm>
          <a:prstGeom prst="rect">
            <a:avLst/>
          </a:prstGeom>
          <a:noFill/>
        </p:spPr>
      </p:pic>
      <p:sp>
        <p:nvSpPr>
          <p:cNvPr id="1139715" name="Text Box 3"/>
          <p:cNvSpPr txBox="1">
            <a:spLocks noChangeArrowheads="1"/>
          </p:cNvSpPr>
          <p:nvPr/>
        </p:nvSpPr>
        <p:spPr bwMode="auto">
          <a:xfrm>
            <a:off x="279400" y="6434138"/>
            <a:ext cx="813043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948" name="Picture 4" descr="C:\Documents and Settings\Dave Giles\My Documents\My Pictures\IOW 2001\Film 1\P415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3825"/>
            <a:ext cx="9310688" cy="6983413"/>
          </a:xfrm>
          <a:prstGeom prst="rect">
            <a:avLst/>
          </a:prstGeom>
          <a:noFill/>
        </p:spPr>
      </p:pic>
      <p:sp>
        <p:nvSpPr>
          <p:cNvPr id="978947" name="Text Box 3"/>
          <p:cNvSpPr txBox="1">
            <a:spLocks noChangeArrowheads="1"/>
          </p:cNvSpPr>
          <p:nvPr/>
        </p:nvSpPr>
        <p:spPr bwMode="auto">
          <a:xfrm>
            <a:off x="152400" y="6003925"/>
            <a:ext cx="2855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tx2"/>
              </a:buClr>
              <a:buSzPct val="150000"/>
            </a:pPr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The Orchard, major landslide 2001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066" name="Picture 1026" descr="C:\Documents and Settings\Dave Giles\My Documents\My Pictures\IOW 2001\Induction Week Oct 2001\P101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9392"/>
            <a:ext cx="9276523" cy="6957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138" name="Picture 2" descr="C:\Documents and Settings\Dave Giles\My Documents\My Pictures\IOW 2001\Film 1\P415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</p:spPr>
      </p:pic>
      <p:sp>
        <p:nvSpPr>
          <p:cNvPr id="1115139" name="Text Box 3"/>
          <p:cNvSpPr txBox="1">
            <a:spLocks noChangeArrowheads="1"/>
          </p:cNvSpPr>
          <p:nvPr/>
        </p:nvSpPr>
        <p:spPr bwMode="auto">
          <a:xfrm>
            <a:off x="242531" y="6434138"/>
            <a:ext cx="771365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62" name="Picture 2" descr="C:\Documents and Settings\Dave Giles\My Documents\My Pictures\IOW 2001\Film 1\P415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390"/>
            <a:ext cx="9252520" cy="6939390"/>
          </a:xfrm>
          <a:prstGeom prst="rect">
            <a:avLst/>
          </a:prstGeom>
          <a:noFill/>
        </p:spPr>
      </p:pic>
      <p:sp>
        <p:nvSpPr>
          <p:cNvPr id="1116163" name="Text Box 3"/>
          <p:cNvSpPr txBox="1">
            <a:spLocks noChangeArrowheads="1"/>
          </p:cNvSpPr>
          <p:nvPr/>
        </p:nvSpPr>
        <p:spPr bwMode="auto">
          <a:xfrm>
            <a:off x="279400" y="6434138"/>
            <a:ext cx="771365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498" name="Picture 2" descr="C:\Documents and Settings\Dave Giles\My Documents\My Pictures\IOW 2002\P1010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2515" y="-99392"/>
            <a:ext cx="9411453" cy="7058992"/>
          </a:xfrm>
          <a:prstGeom prst="rect">
            <a:avLst/>
          </a:prstGeom>
          <a:noFill/>
        </p:spPr>
      </p:pic>
      <p:sp>
        <p:nvSpPr>
          <p:cNvPr id="1130499" name="Text Box 3"/>
          <p:cNvSpPr txBox="1">
            <a:spLocks noChangeArrowheads="1"/>
          </p:cNvSpPr>
          <p:nvPr/>
        </p:nvSpPr>
        <p:spPr bwMode="auto">
          <a:xfrm>
            <a:off x="279400" y="6434138"/>
            <a:ext cx="615950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523" name="Picture 3" descr="C:\Documents and Settings\Dave Giles\My Documents\My Pictures\IOW 2002\P1010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2515" y="-99392"/>
            <a:ext cx="9392403" cy="7044705"/>
          </a:xfrm>
          <a:prstGeom prst="rect">
            <a:avLst/>
          </a:prstGeom>
          <a:noFill/>
        </p:spPr>
      </p:pic>
      <p:sp>
        <p:nvSpPr>
          <p:cNvPr id="1131522" name="Text Box 2"/>
          <p:cNvSpPr txBox="1">
            <a:spLocks noChangeArrowheads="1"/>
          </p:cNvSpPr>
          <p:nvPr/>
        </p:nvSpPr>
        <p:spPr bwMode="auto">
          <a:xfrm>
            <a:off x="279400" y="6434138"/>
            <a:ext cx="813043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066800"/>
            <a:ext cx="8062664" cy="685800"/>
          </a:xfrm>
        </p:spPr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Geological Timescale</a:t>
            </a:r>
          </a:p>
        </p:txBody>
      </p:sp>
      <p:pic>
        <p:nvPicPr>
          <p:cNvPr id="24579" name="Picture 4" descr="Cretaceo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24744"/>
            <a:ext cx="4248472" cy="54064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5259" y="2492896"/>
            <a:ext cx="4397359" cy="138499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000CC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000CC"/>
                </a:solidFill>
                <a:latin typeface="Times New Roman" pitchFamily="18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000CC"/>
                </a:solidFill>
                <a:latin typeface="Times New Roman" pitchFamily="18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000CC"/>
                </a:solidFill>
                <a:latin typeface="Times New Roman" pitchFamily="18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rgbClr val="0000CC"/>
                </a:solidFill>
                <a:latin typeface="Times New Roman" pitchFamily="18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rgbClr val="0000CC"/>
                </a:solidFill>
                <a:latin typeface="Times New Roman" pitchFamily="18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rgbClr val="0000CC"/>
                </a:solidFill>
                <a:latin typeface="Times New Roman" pitchFamily="18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rgbClr val="0000CC"/>
                </a:solidFill>
                <a:latin typeface="Times New Roman" pitchFamily="18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rgbClr val="0000CC"/>
                </a:solidFill>
                <a:latin typeface="Times New Roman" pitchFamily="18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GB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Cretaceous</a:t>
            </a:r>
          </a:p>
          <a:p>
            <a:pPr algn="ctr"/>
            <a:endParaRPr lang="en-GB" sz="28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</a:endParaRPr>
          </a:p>
          <a:p>
            <a:pPr algn="ctr"/>
            <a:r>
              <a:rPr lang="en-GB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The Latin word for Chalk</a:t>
            </a:r>
            <a:endParaRPr lang="en-GB" sz="2800" dirty="0"/>
          </a:p>
        </p:txBody>
      </p:sp>
      <p:sp>
        <p:nvSpPr>
          <p:cNvPr id="8" name="WordArt 7" descr="Narrow vertical"/>
          <p:cNvSpPr>
            <a:spLocks noChangeArrowheads="1" noChangeShapeType="1" noTextEdit="1"/>
          </p:cNvSpPr>
          <p:nvPr/>
        </p:nvSpPr>
        <p:spPr bwMode="auto">
          <a:xfrm>
            <a:off x="611560" y="4437112"/>
            <a:ext cx="2880320" cy="1800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145 – 65 </a:t>
            </a:r>
            <a:r>
              <a:rPr lang="en-GB" sz="3600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Mya</a:t>
            </a:r>
            <a:endParaRPr lang="en-GB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973" name="Picture 5" descr="http://www.isleofwightattractions.co.uk/BlackgangChineL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7289" y="1124744"/>
            <a:ext cx="6021215" cy="5418807"/>
          </a:xfrm>
          <a:prstGeom prst="rect">
            <a:avLst/>
          </a:prstGeom>
          <a:noFill/>
        </p:spPr>
      </p:pic>
      <p:sp>
        <p:nvSpPr>
          <p:cNvPr id="979975" name="Rectangle 7"/>
          <p:cNvSpPr>
            <a:spLocks noGrp="1" noChangeArrowheads="1"/>
          </p:cNvSpPr>
          <p:nvPr>
            <p:ph type="title"/>
          </p:nvPr>
        </p:nvSpPr>
        <p:spPr>
          <a:xfrm>
            <a:off x="107504" y="1066800"/>
            <a:ext cx="2880320" cy="1282080"/>
          </a:xfrm>
        </p:spPr>
        <p:txBody>
          <a:bodyPr/>
          <a:lstStyle/>
          <a:p>
            <a:r>
              <a:rPr lang="en-GB" dirty="0" err="1">
                <a:solidFill>
                  <a:srgbClr val="990099"/>
                </a:solidFill>
              </a:rPr>
              <a:t>Blackgang</a:t>
            </a:r>
            <a:r>
              <a:rPr lang="en-GB" dirty="0">
                <a:solidFill>
                  <a:srgbClr val="990099"/>
                </a:solidFill>
              </a:rPr>
              <a:t> Chine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234" name="Picture 2" descr="C:\Documents and Settings\Dave Giles\My Documents\My Pictures\IOW 2001\Film 2\P41901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"/>
            <a:ext cx="9320213" cy="6989763"/>
          </a:xfrm>
          <a:prstGeom prst="rect">
            <a:avLst/>
          </a:prstGeom>
          <a:noFill/>
        </p:spPr>
      </p:pic>
      <p:sp>
        <p:nvSpPr>
          <p:cNvPr id="1119235" name="Text Box 3"/>
          <p:cNvSpPr txBox="1">
            <a:spLocks noChangeArrowheads="1"/>
          </p:cNvSpPr>
          <p:nvPr/>
        </p:nvSpPr>
        <p:spPr bwMode="auto">
          <a:xfrm>
            <a:off x="279400" y="6434138"/>
            <a:ext cx="771365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itchFamily="66" charset="0"/>
              </a:rPr>
              <a:t>2001</a:t>
            </a:r>
          </a:p>
        </p:txBody>
      </p:sp>
      <p:pic>
        <p:nvPicPr>
          <p:cNvPr id="190466" name="Picture 2" descr="http://www.back-of-the-wight.shalfleet.net/images_blackgang/blackgang_chine_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6" y="143814"/>
            <a:ext cx="7344816" cy="4581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218" name="Picture 2" descr="C:\Documents and Settings\Dave Giles\My Documents\My Pictures\IOW Ventnor March 2007\IOW March 2007 1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2515" y="-99392"/>
            <a:ext cx="9468603" cy="7101855"/>
          </a:xfrm>
          <a:prstGeom prst="rect">
            <a:avLst/>
          </a:prstGeom>
          <a:noFill/>
        </p:spPr>
      </p:pic>
      <p:sp>
        <p:nvSpPr>
          <p:cNvPr id="1161219" name="Text Box 3"/>
          <p:cNvSpPr txBox="1">
            <a:spLocks noChangeArrowheads="1"/>
          </p:cNvSpPr>
          <p:nvPr/>
        </p:nvSpPr>
        <p:spPr bwMode="auto">
          <a:xfrm>
            <a:off x="279400" y="6434138"/>
            <a:ext cx="813043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186" name="Picture 2" descr="C:\Documents and Settings\Dave Giles\My Documents\My Pictures\IOW 2001\Film 1\P415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3825"/>
            <a:ext cx="9259888" cy="6981825"/>
          </a:xfrm>
          <a:prstGeom prst="rect">
            <a:avLst/>
          </a:prstGeom>
          <a:noFill/>
        </p:spPr>
      </p:pic>
      <p:sp>
        <p:nvSpPr>
          <p:cNvPr id="1117187" name="Text Box 3"/>
          <p:cNvSpPr txBox="1">
            <a:spLocks noChangeArrowheads="1"/>
          </p:cNvSpPr>
          <p:nvPr/>
        </p:nvSpPr>
        <p:spPr bwMode="auto">
          <a:xfrm>
            <a:off x="279400" y="6434138"/>
            <a:ext cx="813043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170" name="Picture 2" descr="C:\Documents and Settings\Dave Giles\My Documents\My Pictures\IOW Ventnor March 2007\IOW March 2007 1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9392"/>
            <a:ext cx="9297988" cy="7073280"/>
          </a:xfrm>
          <a:prstGeom prst="rect">
            <a:avLst/>
          </a:prstGeom>
          <a:noFill/>
        </p:spPr>
      </p:pic>
      <p:sp>
        <p:nvSpPr>
          <p:cNvPr id="1159171" name="Text Box 3"/>
          <p:cNvSpPr txBox="1">
            <a:spLocks noChangeArrowheads="1"/>
          </p:cNvSpPr>
          <p:nvPr/>
        </p:nvSpPr>
        <p:spPr bwMode="auto">
          <a:xfrm>
            <a:off x="279400" y="6434138"/>
            <a:ext cx="813043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Comic Sans MS" pitchFamily="66" charset="0"/>
              </a:rPr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194" name="Picture 2" descr="C:\Documents and Settings\Dave Giles\My Documents\My Pictures\IOW Ventnor March 2007\IOW March 2007 1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3388" cy="6992938"/>
          </a:xfrm>
          <a:prstGeom prst="rect">
            <a:avLst/>
          </a:prstGeom>
          <a:noFill/>
        </p:spPr>
      </p:pic>
      <p:sp>
        <p:nvSpPr>
          <p:cNvPr id="1160195" name="Text Box 3"/>
          <p:cNvSpPr txBox="1">
            <a:spLocks noChangeArrowheads="1"/>
          </p:cNvSpPr>
          <p:nvPr/>
        </p:nvSpPr>
        <p:spPr bwMode="auto">
          <a:xfrm>
            <a:off x="279400" y="6434138"/>
            <a:ext cx="615950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858" name="Picture 2" descr="C:\Documents and Settings\Dave Giles\My Documents\My Pictures\IOW July 2003 Eng Group\Film 1\P101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426" name="Picture 2" descr="C:\Documents and Settings\All Users\Documents\My Pictures\RMwork\Bonchurch\IMGP0117.JPG"/>
          <p:cNvPicPr>
            <a:picLocks noChangeAspect="1" noChangeArrowheads="1"/>
          </p:cNvPicPr>
          <p:nvPr/>
        </p:nvPicPr>
        <p:blipFill>
          <a:blip r:embed="rId3"/>
          <a:srcRect t="3581"/>
          <a:stretch>
            <a:fillRect/>
          </a:stretch>
        </p:blipFill>
        <p:spPr bwMode="auto">
          <a:xfrm>
            <a:off x="0" y="3657600"/>
            <a:ext cx="4079875" cy="3195638"/>
          </a:xfrm>
          <a:prstGeom prst="rect">
            <a:avLst/>
          </a:prstGeom>
          <a:noFill/>
        </p:spPr>
      </p:pic>
      <p:pic>
        <p:nvPicPr>
          <p:cNvPr id="999427" name="Picture 3" descr="C:\Documents and Settings\All Users\Documents\My Pictures\RMwork\Bonchurch\IMGP0103.JPG"/>
          <p:cNvPicPr>
            <a:picLocks noChangeAspect="1" noChangeArrowheads="1"/>
          </p:cNvPicPr>
          <p:nvPr/>
        </p:nvPicPr>
        <p:blipFill>
          <a:blip r:embed="rId4"/>
          <a:srcRect l="20168" t="5333" r="18488" b="6667"/>
          <a:stretch>
            <a:fillRect/>
          </a:stretch>
        </p:blipFill>
        <p:spPr bwMode="auto">
          <a:xfrm>
            <a:off x="2813050" y="0"/>
            <a:ext cx="3124200" cy="3657600"/>
          </a:xfrm>
          <a:prstGeom prst="rect">
            <a:avLst/>
          </a:prstGeom>
          <a:noFill/>
        </p:spPr>
      </p:pic>
      <p:pic>
        <p:nvPicPr>
          <p:cNvPr id="999428" name="Picture 4" descr="C:\Documents and Settings\All Users\Documents\My Pictures\RMwork\Bonchurch\IMGP0112.JPG"/>
          <p:cNvPicPr>
            <a:picLocks noChangeAspect="1" noChangeArrowheads="1"/>
          </p:cNvPicPr>
          <p:nvPr/>
        </p:nvPicPr>
        <p:blipFill>
          <a:blip r:embed="rId5"/>
          <a:srcRect l="21568"/>
          <a:stretch>
            <a:fillRect/>
          </a:stretch>
        </p:blipFill>
        <p:spPr bwMode="auto">
          <a:xfrm>
            <a:off x="0" y="0"/>
            <a:ext cx="2813050" cy="3657600"/>
          </a:xfrm>
          <a:prstGeom prst="rect">
            <a:avLst/>
          </a:prstGeom>
          <a:noFill/>
        </p:spPr>
      </p:pic>
      <p:pic>
        <p:nvPicPr>
          <p:cNvPr id="999429" name="Picture 5" descr="C:\Documents and Settings\All Users\Documents\My Pictures\RMwork\Bonchurch\IMGP0109.JPG"/>
          <p:cNvPicPr>
            <a:picLocks noChangeAspect="1" noChangeArrowheads="1"/>
          </p:cNvPicPr>
          <p:nvPr/>
        </p:nvPicPr>
        <p:blipFill>
          <a:blip r:embed="rId6"/>
          <a:srcRect l="18750" r="9462"/>
          <a:stretch>
            <a:fillRect/>
          </a:stretch>
        </p:blipFill>
        <p:spPr bwMode="auto">
          <a:xfrm>
            <a:off x="4079875" y="3657600"/>
            <a:ext cx="2813050" cy="3184525"/>
          </a:xfrm>
          <a:prstGeom prst="rect">
            <a:avLst/>
          </a:prstGeom>
          <a:noFill/>
        </p:spPr>
      </p:pic>
      <p:pic>
        <p:nvPicPr>
          <p:cNvPr id="999430" name="Picture 6" descr="C:\Documents and Settings\All Users\Documents\My Pictures\RMwork\Bonchurch\IMGP0111.JPG"/>
          <p:cNvPicPr>
            <a:picLocks noChangeAspect="1" noChangeArrowheads="1"/>
          </p:cNvPicPr>
          <p:nvPr/>
        </p:nvPicPr>
        <p:blipFill>
          <a:blip r:embed="rId7"/>
          <a:srcRect l="13252" r="14313"/>
          <a:stretch>
            <a:fillRect/>
          </a:stretch>
        </p:blipFill>
        <p:spPr bwMode="auto">
          <a:xfrm>
            <a:off x="6291263" y="3657600"/>
            <a:ext cx="2852737" cy="3200400"/>
          </a:xfrm>
          <a:prstGeom prst="rect">
            <a:avLst/>
          </a:prstGeom>
          <a:noFill/>
        </p:spPr>
      </p:pic>
      <p:pic>
        <p:nvPicPr>
          <p:cNvPr id="999431" name="Picture 7" descr="C:\Documents and Settings\All Users\Documents\My Pictures\RMwork\Bonchurch\IMGP0114.JPG"/>
          <p:cNvPicPr>
            <a:picLocks noChangeAspect="1" noChangeArrowheads="1"/>
          </p:cNvPicPr>
          <p:nvPr/>
        </p:nvPicPr>
        <p:blipFill>
          <a:blip r:embed="rId8">
            <a:lum bright="6000"/>
          </a:blip>
          <a:srcRect r="7042"/>
          <a:stretch>
            <a:fillRect/>
          </a:stretch>
        </p:blipFill>
        <p:spPr bwMode="auto">
          <a:xfrm>
            <a:off x="5556250" y="0"/>
            <a:ext cx="3587750" cy="3657600"/>
          </a:xfrm>
          <a:prstGeom prst="rect">
            <a:avLst/>
          </a:prstGeom>
          <a:noFill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kidoinfo.com/ri/wp-content/uploads/2009/08/hold-the-l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12976"/>
            <a:ext cx="3912012" cy="2980953"/>
          </a:xfrm>
          <a:prstGeom prst="rect">
            <a:avLst/>
          </a:prstGeom>
          <a:noFill/>
        </p:spPr>
      </p:pic>
      <p:sp>
        <p:nvSpPr>
          <p:cNvPr id="1049614" name="Rectangle 308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Coastal Defence Options</a:t>
            </a:r>
          </a:p>
        </p:txBody>
      </p:sp>
      <p:sp>
        <p:nvSpPr>
          <p:cNvPr id="1049615" name="Rectangle 3087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278688" cy="4166592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Hold the line</a:t>
            </a:r>
            <a:endParaRPr lang="en-GB" dirty="0"/>
          </a:p>
          <a:p>
            <a:pPr lvl="1"/>
            <a:r>
              <a:rPr lang="en-GB" dirty="0"/>
              <a:t>Retaining the existing line of defence through maintenance of existing defences or by constructing new defences where existing structures no longer provide sufficient protection.</a:t>
            </a:r>
          </a:p>
          <a:p>
            <a:endParaRPr lang="en-GB" dirty="0"/>
          </a:p>
        </p:txBody>
      </p:sp>
      <p:pic>
        <p:nvPicPr>
          <p:cNvPr id="1049604" name="Picture 3076" descr="http://www.field-studies.org.uk/images/htlgifok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054" y="3068960"/>
            <a:ext cx="5124450" cy="3475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49606" name="Rectangle 3078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6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Coastal Defence Options</a:t>
            </a:r>
          </a:p>
        </p:txBody>
      </p:sp>
      <p:sp>
        <p:nvSpPr>
          <p:cNvPr id="105063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8278688" cy="4166592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Retreat the line</a:t>
            </a:r>
          </a:p>
          <a:p>
            <a:pPr lvl="1"/>
            <a:r>
              <a:rPr lang="en-GB" dirty="0"/>
              <a:t>Actively manage the rate and process by which the coast retreats (known as 'managed retreat')</a:t>
            </a:r>
          </a:p>
          <a:p>
            <a:endParaRPr lang="en-GB" dirty="0"/>
          </a:p>
        </p:txBody>
      </p:sp>
      <p:pic>
        <p:nvPicPr>
          <p:cNvPr id="1050629" name="Picture 5" descr="http://www.field-studies.org.uk/images/mrgif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3928" y="2996952"/>
            <a:ext cx="5133975" cy="34813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5410" name="Picture 2" descr="http://www.cottontown.org/Nimoi/sites/CT/resources/Blowing%20the%20cease%20Fire%20at%2011%20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2996952"/>
            <a:ext cx="2750256" cy="3313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66800"/>
            <a:ext cx="3456384" cy="994048"/>
          </a:xfrm>
        </p:spPr>
        <p:txBody>
          <a:bodyPr/>
          <a:lstStyle/>
          <a:p>
            <a:r>
              <a:rPr lang="en-GB" dirty="0" smtClean="0">
                <a:solidFill>
                  <a:srgbClr val="990099"/>
                </a:solidFill>
              </a:rPr>
              <a:t>Geological Timescale</a:t>
            </a:r>
          </a:p>
        </p:txBody>
      </p:sp>
      <p:pic>
        <p:nvPicPr>
          <p:cNvPr id="25603" name="Picture 4" descr="Palaeogene to Quatern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7" y="1132407"/>
            <a:ext cx="5112568" cy="537412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25605" name="WordArt 7" descr="Narrow vertical"/>
          <p:cNvSpPr>
            <a:spLocks noChangeArrowheads="1" noChangeShapeType="1" noTextEdit="1"/>
          </p:cNvSpPr>
          <p:nvPr/>
        </p:nvSpPr>
        <p:spPr bwMode="auto">
          <a:xfrm>
            <a:off x="611560" y="4149080"/>
            <a:ext cx="2808312" cy="1804343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65 – 2.5 </a:t>
            </a:r>
            <a:r>
              <a:rPr lang="en-GB" sz="3600" kern="10" dirty="0" err="1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Mya</a:t>
            </a:r>
            <a:endParaRPr lang="en-GB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/>
                </a:outerShdw>
              </a:effectLst>
              <a:latin typeface="Arial Blac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2564904"/>
            <a:ext cx="13647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</a:rPr>
              <a:t>Tertiary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70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Coastal Defence Options</a:t>
            </a:r>
          </a:p>
        </p:txBody>
      </p:sp>
      <p:sp>
        <p:nvSpPr>
          <p:cNvPr id="105370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79512" y="1700808"/>
            <a:ext cx="3744416" cy="4166592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Do nothing but monitor</a:t>
            </a:r>
          </a:p>
          <a:p>
            <a:pPr lvl="1"/>
            <a:r>
              <a:rPr lang="en-GB" dirty="0"/>
              <a:t>The option chosen for stretches of coastline where it is not technically, economically or environmentally viable to undertake defence works. </a:t>
            </a:r>
          </a:p>
          <a:p>
            <a:pPr lvl="1"/>
            <a:r>
              <a:rPr lang="en-GB" dirty="0"/>
              <a:t>The value of the built </a:t>
            </a:r>
            <a:br>
              <a:rPr lang="en-GB" dirty="0"/>
            </a:br>
            <a:r>
              <a:rPr lang="en-GB" dirty="0"/>
              <a:t>environment along all</a:t>
            </a:r>
            <a:br>
              <a:rPr lang="en-GB" dirty="0"/>
            </a:br>
            <a:r>
              <a:rPr lang="en-GB" dirty="0"/>
              <a:t>the stretches of </a:t>
            </a:r>
            <a:br>
              <a:rPr lang="en-GB" dirty="0"/>
            </a:br>
            <a:r>
              <a:rPr lang="en-GB" dirty="0"/>
              <a:t>coastline shaded </a:t>
            </a:r>
            <a:br>
              <a:rPr lang="en-GB" dirty="0"/>
            </a:br>
            <a:r>
              <a:rPr lang="en-GB" dirty="0"/>
              <a:t>blue on the map does </a:t>
            </a:r>
            <a:br>
              <a:rPr lang="en-GB" dirty="0"/>
            </a:br>
            <a:r>
              <a:rPr lang="en-GB" dirty="0"/>
              <a:t>not exceed the cost </a:t>
            </a:r>
            <a:br>
              <a:rPr lang="en-GB" dirty="0"/>
            </a:br>
            <a:r>
              <a:rPr lang="en-GB" dirty="0"/>
              <a:t>of installing coastal </a:t>
            </a:r>
            <a:br>
              <a:rPr lang="en-GB" dirty="0"/>
            </a:br>
            <a:r>
              <a:rPr lang="en-GB" dirty="0"/>
              <a:t>defences.</a:t>
            </a:r>
          </a:p>
          <a:p>
            <a:endParaRPr lang="en-GB" dirty="0"/>
          </a:p>
        </p:txBody>
      </p:sp>
      <p:pic>
        <p:nvPicPr>
          <p:cNvPr id="1053701" name="Picture 5" descr="http://www.field-studies.org.uk/images/nagifok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3928" y="3043956"/>
            <a:ext cx="5133975" cy="348138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4394" name="Picture 10" descr="Baywatch lifeguard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192" y="1268760"/>
            <a:ext cx="1644774" cy="1644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2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Coastal Defence Options</a:t>
            </a:r>
          </a:p>
        </p:txBody>
      </p:sp>
      <p:sp>
        <p:nvSpPr>
          <p:cNvPr id="1054730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</a:rPr>
              <a:t>Advance the line</a:t>
            </a:r>
          </a:p>
          <a:p>
            <a:pPr lvl="1"/>
            <a:r>
              <a:rPr lang="en-GB"/>
              <a:t>Build new defences seaward of the existing line</a:t>
            </a:r>
          </a:p>
        </p:txBody>
      </p:sp>
      <p:pic>
        <p:nvPicPr>
          <p:cNvPr id="1054725" name="Picture 5" descr="http://www.field-studies.org.uk/_derived/Coastalweb.htm_txt_iowoulinegif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936" y="3063006"/>
            <a:ext cx="5095875" cy="34623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3366" name="Picture 6" descr="http://www.mytrainticket.co.uk/admin/image-resizer.php?w=508&amp;h=260&amp;keepAspect=y&amp;crop=y&amp;img=project/uploaded-media/0-advan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3861048"/>
            <a:ext cx="3744416" cy="1916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522" t="9086" r="16979" b="15315"/>
          <a:stretch>
            <a:fillRect/>
          </a:stretch>
        </p:blipFill>
        <p:spPr bwMode="auto">
          <a:xfrm>
            <a:off x="683568" y="1124743"/>
            <a:ext cx="7704856" cy="539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 descr="Narrow vertical"/>
          <p:cNvSpPr>
            <a:spLocks noChangeArrowheads="1" noChangeShapeType="1" noTextEdit="1"/>
          </p:cNvSpPr>
          <p:nvPr/>
        </p:nvSpPr>
        <p:spPr bwMode="auto">
          <a:xfrm>
            <a:off x="42267" y="-99392"/>
            <a:ext cx="8778205" cy="640871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Any</a:t>
            </a:r>
            <a:endParaRPr lang="en-GB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/>
                </a:outerShdw>
              </a:effectLst>
              <a:latin typeface="Arial Black"/>
            </a:endParaRPr>
          </a:p>
          <a:p>
            <a:pPr algn="ctr"/>
            <a:r>
              <a:rPr lang="en-GB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Questions?</a:t>
            </a:r>
            <a:endParaRPr lang="en-GB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/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prospectus">
  <a:themeElements>
    <a:clrScheme name="new prospectu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ospectus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ew prospectu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ospectu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ospectu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ospectu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ospectu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ospectu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ospectu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</TotalTime>
  <Words>1045</Words>
  <Application>Microsoft Office PowerPoint</Application>
  <PresentationFormat>On-screen Show (4:3)</PresentationFormat>
  <Paragraphs>265</Paragraphs>
  <Slides>93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new prospectus</vt:lpstr>
      <vt:lpstr>Slide 1</vt:lpstr>
      <vt:lpstr>Slide 2</vt:lpstr>
      <vt:lpstr>Objectives</vt:lpstr>
      <vt:lpstr>Geological Setting</vt:lpstr>
      <vt:lpstr>Generalised Geology of Southern England</vt:lpstr>
      <vt:lpstr>Geological Setting</vt:lpstr>
      <vt:lpstr>Geological Setting</vt:lpstr>
      <vt:lpstr>Geological Timescale</vt:lpstr>
      <vt:lpstr>Geological Timescale</vt:lpstr>
      <vt:lpstr>Sedimentary Environments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Environments of Deposition</vt:lpstr>
      <vt:lpstr>Isle of Wight Geology</vt:lpstr>
      <vt:lpstr>Isle of Wight Geology</vt:lpstr>
      <vt:lpstr>Slide 30</vt:lpstr>
      <vt:lpstr>Wealden</vt:lpstr>
      <vt:lpstr>Slide 32</vt:lpstr>
      <vt:lpstr>Lower Greensand Group</vt:lpstr>
      <vt:lpstr>Slide 34</vt:lpstr>
      <vt:lpstr>Slide 35</vt:lpstr>
      <vt:lpstr>Slide 36</vt:lpstr>
      <vt:lpstr>Gault Clay</vt:lpstr>
      <vt:lpstr>Slide 38</vt:lpstr>
      <vt:lpstr>Slide 39</vt:lpstr>
      <vt:lpstr>Upper Greensand</vt:lpstr>
      <vt:lpstr>Slide 41</vt:lpstr>
      <vt:lpstr>Slide 42</vt:lpstr>
      <vt:lpstr>Chalk</vt:lpstr>
      <vt:lpstr>Slide 44</vt:lpstr>
      <vt:lpstr>Slide 45</vt:lpstr>
      <vt:lpstr>Slide 46</vt:lpstr>
      <vt:lpstr>Slide 47</vt:lpstr>
      <vt:lpstr>That Was The Cretaceous World</vt:lpstr>
      <vt:lpstr>Then – The End of the World !!!!!!</vt:lpstr>
      <vt:lpstr>No More Dinosaur Isle ????</vt:lpstr>
      <vt:lpstr>What Killed all the Dinosaurs?</vt:lpstr>
      <vt:lpstr>Cretaceous/Tertiary Extinction Boundary</vt:lpstr>
      <vt:lpstr>The Tertiary World</vt:lpstr>
      <vt:lpstr>Reading Beds</vt:lpstr>
      <vt:lpstr>Slide 55</vt:lpstr>
      <vt:lpstr>London Clay</vt:lpstr>
      <vt:lpstr>Slide 57</vt:lpstr>
      <vt:lpstr>Bagshot &amp; Bracklesham Beds</vt:lpstr>
      <vt:lpstr>Slide 59</vt:lpstr>
      <vt:lpstr>Slide 60</vt:lpstr>
      <vt:lpstr>Barton Clay &amp; Sand</vt:lpstr>
      <vt:lpstr>Osborne &amp; Headon Beds</vt:lpstr>
      <vt:lpstr>Bembridge Limestone</vt:lpstr>
      <vt:lpstr>Slide 64</vt:lpstr>
      <vt:lpstr>Hamstead Beds</vt:lpstr>
      <vt:lpstr>Slide 66</vt:lpstr>
      <vt:lpstr>The Undercliff</vt:lpstr>
      <vt:lpstr>Castlehaven Undercliff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Blackgang Chine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Coastal Defence Options</vt:lpstr>
      <vt:lpstr>Coastal Defence Options</vt:lpstr>
      <vt:lpstr>Coastal Defence Options</vt:lpstr>
      <vt:lpstr>Coastal Defence Options</vt:lpstr>
      <vt:lpstr>Slide 92</vt:lpstr>
      <vt:lpstr>Slide 93</vt:lpstr>
    </vt:vector>
  </TitlesOfParts>
  <Company>University_Of_Portsmouth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MellorJ</dc:creator>
  <cp:lastModifiedBy>Giles</cp:lastModifiedBy>
  <cp:revision>74</cp:revision>
  <dcterms:created xsi:type="dcterms:W3CDTF">2007-06-11T13:45:01Z</dcterms:created>
  <dcterms:modified xsi:type="dcterms:W3CDTF">2012-05-10T19:12:02Z</dcterms:modified>
</cp:coreProperties>
</file>