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74" r:id="rId2"/>
    <p:sldId id="275" r:id="rId3"/>
    <p:sldId id="277" r:id="rId4"/>
    <p:sldId id="276" r:id="rId5"/>
    <p:sldId id="278" r:id="rId6"/>
    <p:sldId id="279" r:id="rId7"/>
    <p:sldId id="280" r:id="rId8"/>
    <p:sldId id="302" r:id="rId9"/>
    <p:sldId id="303" r:id="rId10"/>
    <p:sldId id="304" r:id="rId11"/>
    <p:sldId id="281" r:id="rId12"/>
    <p:sldId id="282" r:id="rId13"/>
    <p:sldId id="283" r:id="rId14"/>
    <p:sldId id="285" r:id="rId15"/>
    <p:sldId id="300" r:id="rId16"/>
    <p:sldId id="284" r:id="rId17"/>
    <p:sldId id="286" r:id="rId18"/>
    <p:sldId id="298" r:id="rId19"/>
    <p:sldId id="287" r:id="rId20"/>
    <p:sldId id="288" r:id="rId21"/>
    <p:sldId id="289" r:id="rId22"/>
    <p:sldId id="301" r:id="rId23"/>
    <p:sldId id="299" r:id="rId24"/>
    <p:sldId id="290" r:id="rId25"/>
    <p:sldId id="297" r:id="rId26"/>
    <p:sldId id="291" r:id="rId27"/>
    <p:sldId id="292" r:id="rId28"/>
    <p:sldId id="294" r:id="rId29"/>
    <p:sldId id="293" r:id="rId30"/>
    <p:sldId id="295" r:id="rId31"/>
    <p:sldId id="296" r:id="rId32"/>
  </p:sldIdLst>
  <p:sldSz cx="9144000" cy="6858000" type="screen4x3"/>
  <p:notesSz cx="6856413" cy="97504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200" b="1" kern="1200">
        <a:solidFill>
          <a:srgbClr val="0000CC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rgbClr val="0000CC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rgbClr val="0000CC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rgbClr val="0000CC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rgbClr val="0000CC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b="1" kern="1200">
        <a:solidFill>
          <a:srgbClr val="0000CC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200" b="1" kern="1200">
        <a:solidFill>
          <a:srgbClr val="0000CC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200" b="1" kern="1200">
        <a:solidFill>
          <a:srgbClr val="0000CC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200" b="1" kern="1200">
        <a:solidFill>
          <a:srgbClr val="0000CC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00"/>
    <a:srgbClr val="CC9900"/>
    <a:srgbClr val="FFFFFF"/>
    <a:srgbClr val="990099"/>
    <a:srgbClr val="FF3300"/>
    <a:srgbClr val="66FF33"/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inimized" horzBarState="maximized">
    <p:restoredLeft sz="5900" autoAdjust="0"/>
    <p:restoredTop sz="97705" autoAdjust="0"/>
  </p:normalViewPr>
  <p:slideViewPr>
    <p:cSldViewPr>
      <p:cViewPr varScale="1">
        <p:scale>
          <a:sx n="103" d="100"/>
          <a:sy n="103" d="100"/>
        </p:scale>
        <p:origin x="-576" y="-84"/>
      </p:cViewPr>
      <p:guideLst>
        <p:guide orient="horz" pos="403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542" y="1470"/>
      </p:cViewPr>
      <p:guideLst>
        <p:guide orient="horz" pos="3071"/>
        <p:guide pos="215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5088" y="0"/>
            <a:ext cx="294322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4963"/>
            <a:ext cx="29432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5088" y="9224963"/>
            <a:ext cx="29432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>
                <a:latin typeface="Times New Roman" charset="0"/>
              </a:defRPr>
            </a:lvl1pPr>
          </a:lstStyle>
          <a:p>
            <a:pPr>
              <a:defRPr/>
            </a:pPr>
            <a:fld id="{FA8386A0-60D7-4E90-BDD1-88421E37B1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75088" y="0"/>
            <a:ext cx="294322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018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5363" y="749300"/>
            <a:ext cx="4903787" cy="3676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8688" y="4649788"/>
            <a:ext cx="5037137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891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4963"/>
            <a:ext cx="29432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891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5088" y="9224963"/>
            <a:ext cx="2943225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4CE51D3F-F464-4D9F-8E47-19B37E8233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D62DAD-3F71-4CE7-BDAE-531D702761D9}" type="slidenum">
              <a:rPr lang="en-GB" smtClean="0">
                <a:latin typeface="Times New Roman" pitchFamily="18" charset="0"/>
              </a:rPr>
              <a:pPr/>
              <a:t>1</a:t>
            </a:fld>
            <a:endParaRPr lang="en-GB" smtClean="0">
              <a:latin typeface="Times New Roman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CF300-E460-4886-B930-D24DFEA4E2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A0DCD-8440-476F-8FB4-4623E8C5E1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143000"/>
            <a:ext cx="1943100" cy="464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143000"/>
            <a:ext cx="5676900" cy="464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CA3F3-F980-4D5E-9650-3C85407029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38100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0088F-EB05-452C-AA2A-4A68A4E050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CC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2F05F-B095-41FF-8FC3-88E3A95AFF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335F9-8DB7-4BAD-ABC9-D838ECDBD8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FACC54-C771-48F1-BF92-4B624B8E380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A6255-1387-41BF-A1F4-2528814F86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E51D3-D900-4F11-A411-22D92F0382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A79A9-1802-4BFC-A30E-A7BEA6A09BD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F50FA-B51E-43E7-AE6B-19D23FF6E5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E2689-B293-4A13-B645-B1D94C8B7B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2051" name="Picture 7" descr="purpline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685800"/>
            <a:ext cx="9144000" cy="9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8" descr="header_logo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2492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9" descr="strip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0" y="762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0" descr="invertstrip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1" descr="header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2471738" y="0"/>
            <a:ext cx="66722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304514AB-13DC-4CF0-BD25-62265B2A0A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19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019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1430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9900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990099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990099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990099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990099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 i="1">
          <a:solidFill>
            <a:srgbClr val="990099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 i="1">
          <a:solidFill>
            <a:srgbClr val="990099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 i="1">
          <a:solidFill>
            <a:srgbClr val="990099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 i="1">
          <a:solidFill>
            <a:srgbClr val="990099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rgbClr val="99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5"/>
          <p:cNvSpPr txBox="1">
            <a:spLocks noChangeArrowheads="1"/>
          </p:cNvSpPr>
          <p:nvPr/>
        </p:nvSpPr>
        <p:spPr bwMode="auto">
          <a:xfrm>
            <a:off x="1214414" y="2428868"/>
            <a:ext cx="628491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latin typeface="Comic Sans MS" pitchFamily="66" charset="0"/>
              </a:rPr>
              <a:t>Annual Field Meeting</a:t>
            </a:r>
          </a:p>
          <a:p>
            <a:pPr algn="ctr"/>
            <a:r>
              <a:rPr lang="en-GB" sz="2400" dirty="0" smtClean="0">
                <a:latin typeface="Comic Sans MS" pitchFamily="66" charset="0"/>
              </a:rPr>
              <a:t> </a:t>
            </a:r>
          </a:p>
          <a:p>
            <a:pPr algn="ctr"/>
            <a:r>
              <a:rPr lang="en-GB" sz="2400" dirty="0" smtClean="0">
                <a:latin typeface="Comic Sans MS" pitchFamily="66" charset="0"/>
              </a:rPr>
              <a:t>Engineering Geology of </a:t>
            </a:r>
            <a:r>
              <a:rPr lang="en-GB" sz="2400" dirty="0" smtClean="0">
                <a:latin typeface="Comic Sans MS" pitchFamily="66" charset="0"/>
              </a:rPr>
              <a:t>t</a:t>
            </a:r>
            <a:r>
              <a:rPr lang="en-GB" sz="2400" dirty="0" smtClean="0">
                <a:latin typeface="Comic Sans MS" pitchFamily="66" charset="0"/>
              </a:rPr>
              <a:t>he French Alps, Grenoble</a:t>
            </a:r>
          </a:p>
          <a:p>
            <a:pPr algn="ctr"/>
            <a:endParaRPr lang="en-GB" sz="2400" dirty="0">
              <a:solidFill>
                <a:srgbClr val="990099"/>
              </a:solidFill>
              <a:latin typeface="Comic Sans MS" pitchFamily="66" charset="0"/>
            </a:endParaRPr>
          </a:p>
          <a:p>
            <a:pPr algn="ctr"/>
            <a:r>
              <a:rPr lang="en-GB" sz="2400" dirty="0">
                <a:solidFill>
                  <a:srgbClr val="990099"/>
                </a:solidFill>
                <a:latin typeface="Comic Sans MS" pitchFamily="66" charset="0"/>
              </a:rPr>
              <a:t>David Giles</a:t>
            </a:r>
          </a:p>
          <a:p>
            <a:pPr algn="ctr"/>
            <a:endParaRPr lang="en-GB" sz="2400" dirty="0">
              <a:solidFill>
                <a:srgbClr val="990099"/>
              </a:solidFill>
              <a:latin typeface="Comic Sans MS" pitchFamily="66" charset="0"/>
            </a:endParaRPr>
          </a:p>
          <a:p>
            <a:pPr algn="ctr"/>
            <a:r>
              <a:rPr lang="en-GB" sz="2400" dirty="0">
                <a:solidFill>
                  <a:srgbClr val="990099"/>
                </a:solidFill>
                <a:latin typeface="Comic Sans MS" pitchFamily="66" charset="0"/>
              </a:rPr>
              <a:t>Applied Geoscience Programme Manager</a:t>
            </a:r>
          </a:p>
          <a:p>
            <a:pPr algn="ctr"/>
            <a:r>
              <a:rPr lang="en-GB" sz="2400" dirty="0">
                <a:solidFill>
                  <a:srgbClr val="990099"/>
                </a:solidFill>
                <a:latin typeface="Comic Sans MS" pitchFamily="66" charset="0"/>
              </a:rPr>
              <a:t>School of Earth &amp; Environmental Sciences</a:t>
            </a:r>
          </a:p>
          <a:p>
            <a:pPr algn="ctr"/>
            <a:r>
              <a:rPr lang="en-GB" sz="2400" dirty="0">
                <a:solidFill>
                  <a:srgbClr val="990099"/>
                </a:solidFill>
                <a:latin typeface="Comic Sans MS" pitchFamily="66" charset="0"/>
              </a:rPr>
              <a:t>University of Portsmouth</a:t>
            </a:r>
          </a:p>
          <a:p>
            <a:pPr algn="ctr"/>
            <a:endParaRPr lang="en-GB" sz="2400" dirty="0">
              <a:solidFill>
                <a:srgbClr val="990099"/>
              </a:solidFill>
              <a:latin typeface="Comic Sans MS" pitchFamily="66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3"/>
          <a:srcRect l="-464" t="-444" r="-464" b="-444"/>
          <a:stretch>
            <a:fillRect/>
          </a:stretch>
        </p:blipFill>
        <p:spPr bwMode="auto">
          <a:xfrm>
            <a:off x="5334000" y="1071546"/>
            <a:ext cx="38100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285860"/>
            <a:ext cx="6953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Geological Hazards</a:t>
            </a:r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4903737" y="1142984"/>
            <a:ext cx="4240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Glaciolacustrine Deposits</a:t>
            </a:r>
            <a:endParaRPr lang="en-GB" sz="28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2048" t="2764" r="1675" b="3288"/>
          <a:stretch>
            <a:fillRect/>
          </a:stretch>
        </p:blipFill>
        <p:spPr bwMode="auto">
          <a:xfrm>
            <a:off x="1000100" y="1714488"/>
            <a:ext cx="6715172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Barrage de </a:t>
            </a:r>
            <a:r>
              <a:rPr lang="en-GB" dirty="0" err="1" smtClean="0"/>
              <a:t>Montenyard</a:t>
            </a:r>
            <a:endParaRPr lang="en-GB" dirty="0"/>
          </a:p>
        </p:txBody>
      </p:sp>
      <p:pic>
        <p:nvPicPr>
          <p:cNvPr id="3" name="Picture 2" descr="montenyard dam befor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14282" y="1986156"/>
            <a:ext cx="4786346" cy="4300364"/>
          </a:xfrm>
          <a:prstGeom prst="rect">
            <a:avLst/>
          </a:prstGeom>
        </p:spPr>
      </p:pic>
      <p:pic>
        <p:nvPicPr>
          <p:cNvPr id="4" name="Picture 3" descr="montenyard dam during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286380" y="1785926"/>
            <a:ext cx="3747342" cy="4694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Drac</a:t>
            </a:r>
            <a:r>
              <a:rPr lang="en-GB" dirty="0" smtClean="0"/>
              <a:t> Dams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rcRect r="1072" b="2252"/>
          <a:stretch>
            <a:fillRect/>
          </a:stretch>
        </p:blipFill>
        <p:spPr bwMode="auto">
          <a:xfrm>
            <a:off x="5857884" y="1214422"/>
            <a:ext cx="3166634" cy="526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03_01_janvier2008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71446" y="2000240"/>
            <a:ext cx="5715000" cy="3752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Mas</a:t>
            </a:r>
            <a:r>
              <a:rPr lang="en-GB" dirty="0" smtClean="0"/>
              <a:t> </a:t>
            </a:r>
            <a:r>
              <a:rPr lang="en-GB" dirty="0" err="1" smtClean="0"/>
              <a:t>d’Avignonet</a:t>
            </a:r>
            <a:r>
              <a:rPr lang="en-GB" dirty="0" smtClean="0"/>
              <a:t> and </a:t>
            </a:r>
            <a:r>
              <a:rPr lang="en-GB" dirty="0" err="1" smtClean="0"/>
              <a:t>Harmallière</a:t>
            </a:r>
            <a:r>
              <a:rPr lang="en-GB" dirty="0" smtClean="0"/>
              <a:t> Landslides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928802"/>
            <a:ext cx="864399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Mas</a:t>
            </a:r>
            <a:r>
              <a:rPr lang="en-GB" dirty="0" smtClean="0"/>
              <a:t> </a:t>
            </a:r>
            <a:r>
              <a:rPr lang="en-GB" dirty="0" err="1" smtClean="0"/>
              <a:t>d’Avignonet</a:t>
            </a:r>
            <a:r>
              <a:rPr lang="en-GB" dirty="0" smtClean="0"/>
              <a:t> and </a:t>
            </a:r>
            <a:r>
              <a:rPr lang="en-GB" dirty="0" err="1" smtClean="0"/>
              <a:t>Harmallière</a:t>
            </a:r>
            <a:r>
              <a:rPr lang="en-GB" dirty="0" smtClean="0"/>
              <a:t> Landslides</a:t>
            </a:r>
            <a:endParaRPr lang="en-GB" dirty="0"/>
          </a:p>
        </p:txBody>
      </p:sp>
      <p:pic>
        <p:nvPicPr>
          <p:cNvPr id="4" name="Picture 3" descr="C:\Documents and Settings\Dave Giles\My Documents\University\Engineering Stratigraphy\Engineering Stratigraphy Graphics\ciria glaciolacustrine.BMP"/>
          <p:cNvPicPr/>
          <p:nvPr/>
        </p:nvPicPr>
        <p:blipFill>
          <a:blip r:embed="rId2"/>
          <a:srcRect l="5568" r="5042"/>
          <a:stretch>
            <a:fillRect/>
          </a:stretch>
        </p:blipFill>
        <p:spPr bwMode="auto">
          <a:xfrm>
            <a:off x="571472" y="1928802"/>
            <a:ext cx="7858180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Mas</a:t>
            </a:r>
            <a:r>
              <a:rPr lang="en-GB" dirty="0" smtClean="0"/>
              <a:t> </a:t>
            </a:r>
            <a:r>
              <a:rPr lang="en-GB" dirty="0" err="1" smtClean="0"/>
              <a:t>d’Avignonet</a:t>
            </a:r>
            <a:r>
              <a:rPr lang="en-GB" dirty="0" smtClean="0"/>
              <a:t> and </a:t>
            </a:r>
            <a:r>
              <a:rPr lang="en-GB" dirty="0" err="1" smtClean="0"/>
              <a:t>Harmallière</a:t>
            </a:r>
            <a:r>
              <a:rPr lang="en-GB" dirty="0" smtClean="0"/>
              <a:t> Landslides</a:t>
            </a:r>
            <a:endParaRPr lang="en-GB" dirty="0"/>
          </a:p>
        </p:txBody>
      </p:sp>
      <p:pic>
        <p:nvPicPr>
          <p:cNvPr id="5" name="Picture 4" descr="France 2006 0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926" y="1893107"/>
            <a:ext cx="6143636" cy="4607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Sinard</a:t>
            </a:r>
            <a:r>
              <a:rPr lang="en-GB" dirty="0" smtClean="0"/>
              <a:t> Tunnel</a:t>
            </a:r>
            <a:endParaRPr lang="en-GB" dirty="0"/>
          </a:p>
        </p:txBody>
      </p:sp>
      <p:pic>
        <p:nvPicPr>
          <p:cNvPr id="4" name="Picture 3" descr="France 2006 1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1785950"/>
            <a:ext cx="6286512" cy="4714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Echarennes</a:t>
            </a:r>
            <a:r>
              <a:rPr lang="en-GB" dirty="0" smtClean="0"/>
              <a:t> Rock Avalanche Shelter</a:t>
            </a:r>
            <a:endParaRPr lang="en-GB" dirty="0"/>
          </a:p>
        </p:txBody>
      </p:sp>
      <p:pic>
        <p:nvPicPr>
          <p:cNvPr id="4" name="Picture 3" descr="France 2008M 0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1785926"/>
            <a:ext cx="6286511" cy="4714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Echarennes</a:t>
            </a:r>
            <a:r>
              <a:rPr lang="en-GB" dirty="0" smtClean="0"/>
              <a:t> Rock Avalanche Shelter</a:t>
            </a:r>
            <a:endParaRPr lang="en-GB" dirty="0"/>
          </a:p>
        </p:txBody>
      </p:sp>
      <p:pic>
        <p:nvPicPr>
          <p:cNvPr id="3" name="Picture 2" descr="Sinard ARSF 2006 188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43042" y="1785926"/>
            <a:ext cx="5643602" cy="471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Echarennes</a:t>
            </a:r>
            <a:r>
              <a:rPr lang="en-GB" smtClean="0"/>
              <a:t> Rock Avalanche Shelter</a:t>
            </a:r>
            <a:endParaRPr lang="en-GB"/>
          </a:p>
        </p:txBody>
      </p:sp>
      <p:pic>
        <p:nvPicPr>
          <p:cNvPr id="3" name="Picture 2" descr="P101010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14744" y="1714488"/>
            <a:ext cx="5357850" cy="4786346"/>
          </a:xfrm>
          <a:prstGeom prst="rect">
            <a:avLst/>
          </a:prstGeom>
        </p:spPr>
      </p:pic>
      <p:pic>
        <p:nvPicPr>
          <p:cNvPr id="4" name="Picture 3" descr="P1010105.JPG"/>
          <p:cNvPicPr/>
          <p:nvPr/>
        </p:nvPicPr>
        <p:blipFill>
          <a:blip r:embed="rId3"/>
          <a:srcRect l="58531" t="30644" r="14607" b="43560"/>
          <a:stretch>
            <a:fillRect/>
          </a:stretch>
        </p:blipFill>
        <p:spPr>
          <a:xfrm>
            <a:off x="142844" y="2571744"/>
            <a:ext cx="3500462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Itinerary</a:t>
            </a:r>
            <a:endParaRPr lang="en-GB" dirty="0"/>
          </a:p>
        </p:txBody>
      </p:sp>
      <p:pic>
        <p:nvPicPr>
          <p:cNvPr id="9" name="Picture 8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5" y="1785926"/>
            <a:ext cx="642942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 bwMode="auto">
          <a:xfrm>
            <a:off x="5715008" y="3143248"/>
            <a:ext cx="785818" cy="35719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latin typeface="Times New Roman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429124" y="4786322"/>
            <a:ext cx="785818" cy="35719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latin typeface="Times New Roman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715140" y="3857628"/>
            <a:ext cx="785818" cy="35719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latin typeface="Times New Roman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072066" y="5214950"/>
            <a:ext cx="785818" cy="35719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latin typeface="Times New Roman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643570" y="3929066"/>
            <a:ext cx="785818" cy="35719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200" b="1" i="0" u="none" strike="noStrike" cap="none" normalizeH="0" baseline="0" smtClean="0">
              <a:ln>
                <a:noFill/>
              </a:ln>
              <a:solidFill>
                <a:srgbClr val="0000CC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Pont de </a:t>
            </a:r>
            <a:r>
              <a:rPr lang="en-GB" dirty="0" err="1" smtClean="0"/>
              <a:t>Ponsonnas</a:t>
            </a:r>
            <a:endParaRPr lang="en-GB" dirty="0"/>
          </a:p>
        </p:txBody>
      </p:sp>
      <p:pic>
        <p:nvPicPr>
          <p:cNvPr id="3" name="Picture 2" descr="France 2008M 0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768" y="1714488"/>
            <a:ext cx="6381794" cy="478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 </a:t>
            </a:r>
            <a:r>
              <a:rPr lang="en-GB" dirty="0" err="1" smtClean="0"/>
              <a:t>Mure</a:t>
            </a:r>
            <a:endParaRPr lang="en-GB" dirty="0"/>
          </a:p>
        </p:txBody>
      </p:sp>
      <p:pic>
        <p:nvPicPr>
          <p:cNvPr id="4" name="Picture 3" descr="Sinard ARSF 2006 2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1678792"/>
            <a:ext cx="6429388" cy="4822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 </a:t>
            </a:r>
            <a:r>
              <a:rPr lang="en-GB" dirty="0" err="1" smtClean="0"/>
              <a:t>Mure</a:t>
            </a:r>
            <a:endParaRPr lang="en-GB" dirty="0"/>
          </a:p>
        </p:txBody>
      </p:sp>
      <p:pic>
        <p:nvPicPr>
          <p:cNvPr id="3" name="Picture 2" descr="Sinard ARSF 2006 2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5517" y="1643051"/>
            <a:ext cx="6477045" cy="4857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Ramp de </a:t>
            </a:r>
            <a:r>
              <a:rPr lang="en-GB" dirty="0" err="1" smtClean="0"/>
              <a:t>Laffrey</a:t>
            </a:r>
            <a:endParaRPr lang="en-GB" dirty="0"/>
          </a:p>
        </p:txBody>
      </p:sp>
      <p:pic>
        <p:nvPicPr>
          <p:cNvPr id="3" name="Picture 2" descr="France 2008M 1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3174" y="1678793"/>
            <a:ext cx="6429388" cy="4822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Séchilienne</a:t>
            </a:r>
            <a:endParaRPr lang="en-GB" dirty="0"/>
          </a:p>
        </p:txBody>
      </p:sp>
      <p:pic>
        <p:nvPicPr>
          <p:cNvPr id="3" name="Picture 2" descr="France 2008M 1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6987" y="1714488"/>
            <a:ext cx="6405575" cy="4804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Bourg D’Oisans</a:t>
            </a:r>
            <a:endParaRPr lang="en-GB" dirty="0"/>
          </a:p>
        </p:txBody>
      </p:sp>
      <p:pic>
        <p:nvPicPr>
          <p:cNvPr id="3" name="Picture 2" descr="France 2007 1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18" y="1785926"/>
            <a:ext cx="6286544" cy="471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Falaise de Prégentil</a:t>
            </a:r>
            <a:endParaRPr lang="en-GB" dirty="0"/>
          </a:p>
        </p:txBody>
      </p:sp>
      <p:pic>
        <p:nvPicPr>
          <p:cNvPr id="3" name="Picture 2" descr="http://www.geol-alp.com/h_oisans/_photos/romanche_ph/840610_BgOisansPregentil_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16" y="2285992"/>
            <a:ext cx="5786478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PJ04_004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71406" y="1714488"/>
            <a:ext cx="3143272" cy="357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Falaise de Prégentil</a:t>
            </a:r>
            <a:endParaRPr lang="en-GB" dirty="0"/>
          </a:p>
        </p:txBody>
      </p:sp>
      <p:pic>
        <p:nvPicPr>
          <p:cNvPr id="4" name="Picture 3" descr="PJ04_007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928926" y="1714488"/>
            <a:ext cx="6143668" cy="4783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Torrent </a:t>
            </a:r>
            <a:r>
              <a:rPr lang="en-GB" dirty="0" err="1" smtClean="0"/>
              <a:t>du</a:t>
            </a:r>
            <a:r>
              <a:rPr lang="en-GB" dirty="0" smtClean="0"/>
              <a:t> Saint-Antoine</a:t>
            </a:r>
            <a:endParaRPr lang="en-GB" dirty="0"/>
          </a:p>
        </p:txBody>
      </p:sp>
      <p:pic>
        <p:nvPicPr>
          <p:cNvPr id="4" name="Picture 3" descr="PJ04_028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313144" y="2732744"/>
            <a:ext cx="5759450" cy="3768090"/>
          </a:xfrm>
          <a:prstGeom prst="rect">
            <a:avLst/>
          </a:prstGeom>
        </p:spPr>
      </p:pic>
      <p:pic>
        <p:nvPicPr>
          <p:cNvPr id="5" name="Picture 4" descr="PJ04_006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214282" y="1785926"/>
            <a:ext cx="3013656" cy="2250439"/>
          </a:xfrm>
          <a:prstGeom prst="rect">
            <a:avLst/>
          </a:prstGeom>
        </p:spPr>
      </p:pic>
      <p:pic>
        <p:nvPicPr>
          <p:cNvPr id="6" name="Picture 5" descr="PJ04_008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214282" y="4104155"/>
            <a:ext cx="3027995" cy="2253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Torrent </a:t>
            </a:r>
            <a:r>
              <a:rPr lang="en-GB" dirty="0" err="1" smtClean="0"/>
              <a:t>du</a:t>
            </a:r>
            <a:r>
              <a:rPr lang="en-GB" dirty="0" smtClean="0"/>
              <a:t> Saint-Antoine</a:t>
            </a:r>
            <a:endParaRPr lang="en-GB" dirty="0"/>
          </a:p>
        </p:txBody>
      </p:sp>
      <p:pic>
        <p:nvPicPr>
          <p:cNvPr id="3" name="Picture 2" descr="PJ04_009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3143240" y="1714489"/>
            <a:ext cx="5929354" cy="478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Itinerary</a:t>
            </a:r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85720" y="2000240"/>
          <a:ext cx="6096000" cy="1341120"/>
        </p:xfrm>
        <a:graphic>
          <a:graphicData uri="http://schemas.openxmlformats.org/drawingml/2006/table">
            <a:tbl>
              <a:tblPr/>
              <a:tblGrid>
                <a:gridCol w="417619"/>
                <a:gridCol w="1115507"/>
                <a:gridCol w="2046642"/>
                <a:gridCol w="2516232"/>
              </a:tblGrid>
              <a:tr h="326671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Stop No.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Location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Site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Topic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35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Trièves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Montenyard Dam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Dam engineering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671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Trièves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EDF Quarry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Glacial, fluvioglacial &amp; glaciolacustrine deposits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671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Trièves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Harmallière and Mas d’Avignonet Landslides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Glaciolacustrine deposits and associated slope instability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35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Trièves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Sinard Tunnel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A51 Autoroute</a:t>
                      </a:r>
                      <a:endParaRPr lang="en-GB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85720" y="3643314"/>
          <a:ext cx="6096000" cy="2346960"/>
        </p:xfrm>
        <a:graphic>
          <a:graphicData uri="http://schemas.openxmlformats.org/drawingml/2006/table">
            <a:tbl>
              <a:tblPr/>
              <a:tblGrid>
                <a:gridCol w="417619"/>
                <a:gridCol w="1115507"/>
                <a:gridCol w="2046642"/>
                <a:gridCol w="2516232"/>
              </a:tblGrid>
              <a:tr h="326671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Stop No.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Location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Site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Topic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671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 b="1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Trièves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Echarennes Rock Avalanche Shelter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Rock avalanche, rock avalanche shelter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35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 b="1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Trièves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Pont de Ponsonnas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Fluvioglacial deposits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35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Matheysine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La Mure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Coal mining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35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Matheysine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Laffrey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Romanche valley glaciations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35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Romanche Valley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Mont Sec and Sechilienne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Deep Seated Gravitational Landslides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35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Bourg D’Oisans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Falaise de Prégentil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Debris flows, rock avalanches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35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Bourg D’Oisans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Torrent du Saint-Antoine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Debris flow and rock avalanche mitigation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35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Bourg D’Oisans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Charmonetier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Rock fall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335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Romanche Valley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Chambon Dam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en-GB" sz="1100" dirty="0">
                          <a:latin typeface="Times New Roman"/>
                          <a:ea typeface="Calibri"/>
                          <a:cs typeface="Times New Roman"/>
                        </a:rPr>
                        <a:t>Gravity dam (Time permitting)</a:t>
                      </a:r>
                      <a:endParaRPr lang="en-GB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Charmonetier </a:t>
            </a:r>
            <a:r>
              <a:rPr lang="en-GB" dirty="0" err="1" smtClean="0"/>
              <a:t>Rockfall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2522" y="1681083"/>
            <a:ext cx="5731510" cy="403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4857760"/>
            <a:ext cx="464347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Barrage de Chambon</a:t>
            </a:r>
            <a:endParaRPr lang="en-GB" dirty="0"/>
          </a:p>
        </p:txBody>
      </p:sp>
      <p:pic>
        <p:nvPicPr>
          <p:cNvPr id="3" name="Picture 2" descr="chambon1.BMP"/>
          <p:cNvPicPr/>
          <p:nvPr/>
        </p:nvPicPr>
        <p:blipFill>
          <a:blip r:embed="rId2"/>
          <a:srcRect l="8672" r="5273" b="7143"/>
          <a:stretch>
            <a:fillRect/>
          </a:stretch>
        </p:blipFill>
        <p:spPr>
          <a:xfrm>
            <a:off x="4429124" y="1942191"/>
            <a:ext cx="4589470" cy="4487205"/>
          </a:xfrm>
          <a:prstGeom prst="rect">
            <a:avLst/>
          </a:prstGeom>
        </p:spPr>
      </p:pic>
      <p:pic>
        <p:nvPicPr>
          <p:cNvPr id="4" name="Picture 3" descr="Chambon2.BMP"/>
          <p:cNvPicPr/>
          <p:nvPr/>
        </p:nvPicPr>
        <p:blipFill>
          <a:blip r:embed="rId3"/>
          <a:srcRect l="8927" t="4502" r="6264" b="8199"/>
          <a:stretch>
            <a:fillRect/>
          </a:stretch>
        </p:blipFill>
        <p:spPr>
          <a:xfrm>
            <a:off x="142844" y="1714488"/>
            <a:ext cx="4071966" cy="2497267"/>
          </a:xfrm>
          <a:prstGeom prst="rect">
            <a:avLst/>
          </a:prstGeom>
        </p:spPr>
      </p:pic>
      <p:pic>
        <p:nvPicPr>
          <p:cNvPr id="5" name="Picture 4" descr="000719_Chambon_det_dN_6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714348" y="4352943"/>
            <a:ext cx="3690946" cy="21478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Geological </a:t>
            </a:r>
            <a:br>
              <a:rPr lang="en-GB" dirty="0" smtClean="0"/>
            </a:br>
            <a:r>
              <a:rPr lang="en-GB" dirty="0" smtClean="0"/>
              <a:t>Setting</a:t>
            </a:r>
            <a:endParaRPr lang="en-GB" dirty="0"/>
          </a:p>
        </p:txBody>
      </p:sp>
      <p:pic>
        <p:nvPicPr>
          <p:cNvPr id="4" name="Picture 3" descr="leeds1.gif"/>
          <p:cNvPicPr/>
          <p:nvPr/>
        </p:nvPicPr>
        <p:blipFill>
          <a:blip r:embed="rId2"/>
          <a:srcRect b="15268"/>
          <a:stretch>
            <a:fillRect/>
          </a:stretch>
        </p:blipFill>
        <p:spPr>
          <a:xfrm>
            <a:off x="4196985" y="1142984"/>
            <a:ext cx="4875609" cy="5292436"/>
          </a:xfrm>
          <a:prstGeom prst="rect">
            <a:avLst/>
          </a:prstGeom>
        </p:spPr>
      </p:pic>
      <p:pic>
        <p:nvPicPr>
          <p:cNvPr id="5" name="Picture 4" descr="leed2 2.gi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2571745"/>
            <a:ext cx="4214810" cy="2286016"/>
          </a:xfrm>
          <a:prstGeom prst="rect">
            <a:avLst/>
          </a:prstGeom>
        </p:spPr>
      </p:pic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571736" y="4083059"/>
            <a:ext cx="1524000" cy="7032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Geological </a:t>
            </a:r>
            <a:br>
              <a:rPr lang="en-GB" dirty="0" smtClean="0"/>
            </a:br>
            <a:r>
              <a:rPr lang="en-GB" dirty="0" smtClean="0"/>
              <a:t>Setting</a:t>
            </a:r>
            <a:endParaRPr lang="en-GB" dirty="0"/>
          </a:p>
        </p:txBody>
      </p:sp>
      <p:pic>
        <p:nvPicPr>
          <p:cNvPr id="3" name="Picture 2" descr="Carte_Matheysine_coul_4.gif"/>
          <p:cNvPicPr/>
          <p:nvPr/>
        </p:nvPicPr>
        <p:blipFill>
          <a:blip r:embed="rId2"/>
          <a:stretch>
            <a:fillRect/>
          </a:stretch>
        </p:blipFill>
        <p:spPr>
          <a:xfrm>
            <a:off x="4929190" y="1071546"/>
            <a:ext cx="4214810" cy="5440618"/>
          </a:xfrm>
          <a:prstGeom prst="rect">
            <a:avLst/>
          </a:prstGeom>
        </p:spPr>
      </p:pic>
      <p:pic>
        <p:nvPicPr>
          <p:cNvPr id="4" name="Picture 3" descr="Legende_carte_Champsaur_6a.gif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2143116"/>
            <a:ext cx="4876800" cy="3524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French Geo terms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85720" y="2071678"/>
          <a:ext cx="6572296" cy="4214851"/>
        </p:xfrm>
        <a:graphic>
          <a:graphicData uri="http://schemas.openxmlformats.org/drawingml/2006/table">
            <a:tbl>
              <a:tblPr/>
              <a:tblGrid>
                <a:gridCol w="1714805"/>
                <a:gridCol w="4857491"/>
              </a:tblGrid>
              <a:tr h="228860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Term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Translation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8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Sableuses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Sandy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8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Greseuses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Sandstone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8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Conglomerat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Conglomerates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8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Marnes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Shales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8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Calcaires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Limestones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8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Argileux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Clays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8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Terres Noires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‘Black Earths’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8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Calcaires  Argileux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Marls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8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Gypses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Gypsum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8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Dolomies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Dolomites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8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Houillers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Coal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8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Socle Cristallin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Crystalline Basement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8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a.mB 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Belledonne Suture (accident median)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8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d.C 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La Chal Strike Slip Fault (écrochement)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8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d.P 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Pétichet Strike Slip Fault (écrochement)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8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ØS 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Sénépy Thrust  (</a:t>
                      </a:r>
                      <a:r>
                        <a:rPr lang="en-GB" sz="1100">
                          <a:latin typeface="Times New Roman"/>
                          <a:ea typeface="Calibri"/>
                          <a:cs typeface="Times New Roman"/>
                        </a:rPr>
                        <a:t>chevauchement)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8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f.T 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Thaud and Touage Faults (faille)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8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f.C 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Comboursière Fault (faille)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89"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f.S </a:t>
                      </a:r>
                      <a:endParaRPr lang="en-GB" sz="1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hangingPunct="0"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Sabot Fault (faille)</a:t>
                      </a:r>
                      <a:endParaRPr lang="en-GB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Quaternary Setting</a:t>
            </a:r>
            <a:endParaRPr lang="en-GB" dirty="0"/>
          </a:p>
        </p:txBody>
      </p:sp>
      <p:pic>
        <p:nvPicPr>
          <p:cNvPr id="3" name="Picture 2"/>
          <p:cNvPicPr/>
          <p:nvPr/>
        </p:nvPicPr>
        <p:blipFill>
          <a:blip r:embed="rId2"/>
          <a:srcRect l="3102" t="3012" r="1497" b="2647"/>
          <a:stretch>
            <a:fillRect/>
          </a:stretch>
        </p:blipFill>
        <p:spPr bwMode="auto">
          <a:xfrm>
            <a:off x="2214546" y="1714488"/>
            <a:ext cx="6800856" cy="482124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graphicFrame>
        <p:nvGraphicFramePr>
          <p:cNvPr id="4" name="Group 378"/>
          <p:cNvGraphicFramePr>
            <a:graphicFrameLocks noGrp="1"/>
          </p:cNvGraphicFramePr>
          <p:nvPr/>
        </p:nvGraphicFramePr>
        <p:xfrm>
          <a:off x="71406" y="1892818"/>
          <a:ext cx="2435211" cy="2685956"/>
        </p:xfrm>
        <a:graphic>
          <a:graphicData uri="http://schemas.openxmlformats.org/drawingml/2006/table">
            <a:tbl>
              <a:tblPr/>
              <a:tblGrid>
                <a:gridCol w="1077889"/>
                <a:gridCol w="1357322"/>
              </a:tblGrid>
              <a:tr h="3783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25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</a:rPr>
                        <a:t>Glacial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25000"/>
                        <a:buFontTx/>
                        <a:buNone/>
                        <a:tabLst/>
                      </a:pP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058" marR="82058" marT="41029" marB="4102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25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</a:rPr>
                        <a:t>Interglacial</a:t>
                      </a:r>
                    </a:p>
                  </a:txBody>
                  <a:tcPr marL="82058" marR="82058" marT="41029" marB="4102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73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25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</a:rPr>
                        <a:t>Wurm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058" marR="82058" marT="41029" marB="4102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25000"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058" marR="82058" marT="41029" marB="4102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62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25000"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058" marR="82058" marT="41029" marB="4102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25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</a:rPr>
                        <a:t>Riss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</a:rPr>
                        <a:t> – </a:t>
                      </a: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</a:rPr>
                        <a:t>Wurm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058" marR="82058" marT="41029" marB="4102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73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25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</a:rPr>
                        <a:t>Riss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058" marR="82058" marT="41029" marB="4102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25000"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058" marR="82058" marT="41029" marB="4102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73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25000"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058" marR="82058" marT="41029" marB="4102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25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</a:rPr>
                        <a:t>Mindel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</a:rPr>
                        <a:t> – </a:t>
                      </a: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</a:rPr>
                        <a:t>Riss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058" marR="82058" marT="41029" marB="4102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73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25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</a:rPr>
                        <a:t>Mindel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058" marR="82058" marT="41029" marB="4102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25000"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058" marR="82058" marT="41029" marB="4102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73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25000"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058" marR="82058" marT="41029" marB="4102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25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</a:rPr>
                        <a:t>Gunz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</a:rPr>
                        <a:t> - </a:t>
                      </a: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</a:rPr>
                        <a:t>Mindel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058" marR="82058" marT="41029" marB="4102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73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25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</a:rPr>
                        <a:t>Gunz</a:t>
                      </a: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058" marR="82058" marT="41029" marB="4102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25000"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058" marR="82058" marT="41029" marB="4102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73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25000"/>
                        <a:buFontTx/>
                        <a:buNone/>
                        <a:tabLst/>
                      </a:pPr>
                      <a:endParaRPr kumimoji="0" lang="en-GB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058" marR="82058" marT="41029" marB="4102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25000"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058" marR="82058" marT="41029" marB="4102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673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25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GB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</a:rPr>
                        <a:t>Donau</a:t>
                      </a:r>
                      <a:r>
                        <a:rPr kumimoji="0" lang="en-GB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marL="82058" marR="82058" marT="41029" marB="41029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buClrTx/>
                        <a:buSzPct val="125000"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82058" marR="82058" marT="41029" marB="4102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Geological Hazards</a:t>
            </a:r>
            <a:endParaRPr lang="en-GB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14488"/>
            <a:ext cx="7358079" cy="481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429388" y="1119830"/>
            <a:ext cx="2642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Rock Avalanche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Geological Hazards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7786710" y="1214422"/>
            <a:ext cx="1124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DSGS</a:t>
            </a:r>
            <a:endParaRPr lang="en-GB" sz="28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0965" y="1643050"/>
            <a:ext cx="6952869" cy="479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1" i="0" u="none" strike="noStrike" cap="none" normalizeH="0" baseline="0" smtClean="0">
            <a:ln>
              <a:noFill/>
            </a:ln>
            <a:solidFill>
              <a:srgbClr val="0000CC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1473</TotalTime>
  <Words>347</Words>
  <Application>Microsoft PowerPoint</Application>
  <PresentationFormat>On-screen Show (4:3)</PresentationFormat>
  <Paragraphs>153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Default Design</vt:lpstr>
      <vt:lpstr>Slide 1</vt:lpstr>
      <vt:lpstr>Itinerary</vt:lpstr>
      <vt:lpstr>Itinerary</vt:lpstr>
      <vt:lpstr>Geological  Setting</vt:lpstr>
      <vt:lpstr>Geological  Setting</vt:lpstr>
      <vt:lpstr>Some French Geo terms</vt:lpstr>
      <vt:lpstr>Quaternary Setting</vt:lpstr>
      <vt:lpstr>Geological Hazards</vt:lpstr>
      <vt:lpstr>Geological Hazards</vt:lpstr>
      <vt:lpstr>Geological Hazards</vt:lpstr>
      <vt:lpstr>Barrage de Montenyard</vt:lpstr>
      <vt:lpstr>Drac Dams</vt:lpstr>
      <vt:lpstr>Mas d’Avignonet and Harmallière Landslides</vt:lpstr>
      <vt:lpstr>Mas d’Avignonet and Harmallière Landslides</vt:lpstr>
      <vt:lpstr>Mas d’Avignonet and Harmallière Landslides</vt:lpstr>
      <vt:lpstr>Sinard Tunnel</vt:lpstr>
      <vt:lpstr>Echarennes Rock Avalanche Shelter</vt:lpstr>
      <vt:lpstr>Echarennes Rock Avalanche Shelter</vt:lpstr>
      <vt:lpstr>Echarennes Rock Avalanche Shelter</vt:lpstr>
      <vt:lpstr>Pont de Ponsonnas</vt:lpstr>
      <vt:lpstr>La Mure</vt:lpstr>
      <vt:lpstr>La Mure</vt:lpstr>
      <vt:lpstr>Ramp de Laffrey</vt:lpstr>
      <vt:lpstr>Séchilienne</vt:lpstr>
      <vt:lpstr>Bourg D’Oisans</vt:lpstr>
      <vt:lpstr>Falaise de Prégentil</vt:lpstr>
      <vt:lpstr>Falaise de Prégentil</vt:lpstr>
      <vt:lpstr>Torrent du Saint-Antoine</vt:lpstr>
      <vt:lpstr>Torrent du Saint-Antoine</vt:lpstr>
      <vt:lpstr>Charmonetier Rockfall</vt:lpstr>
      <vt:lpstr>Barrage de Chambon</vt:lpstr>
    </vt:vector>
  </TitlesOfParts>
  <Company>University of Portsmouth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MellorJ</dc:creator>
  <cp:lastModifiedBy>Giles</cp:lastModifiedBy>
  <cp:revision>243</cp:revision>
  <dcterms:created xsi:type="dcterms:W3CDTF">2003-11-20T09:22:36Z</dcterms:created>
  <dcterms:modified xsi:type="dcterms:W3CDTF">2009-06-03T09:35:48Z</dcterms:modified>
</cp:coreProperties>
</file>