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74" r:id="rId2"/>
    <p:sldId id="275" r:id="rId3"/>
    <p:sldId id="320" r:id="rId4"/>
    <p:sldId id="337" r:id="rId5"/>
    <p:sldId id="338" r:id="rId6"/>
    <p:sldId id="339" r:id="rId7"/>
    <p:sldId id="321" r:id="rId8"/>
    <p:sldId id="322" r:id="rId9"/>
    <p:sldId id="323" r:id="rId10"/>
    <p:sldId id="343" r:id="rId11"/>
    <p:sldId id="324" r:id="rId12"/>
    <p:sldId id="345" r:id="rId13"/>
    <p:sldId id="325" r:id="rId14"/>
    <p:sldId id="330" r:id="rId15"/>
    <p:sldId id="328" r:id="rId16"/>
    <p:sldId id="344" r:id="rId17"/>
    <p:sldId id="335" r:id="rId18"/>
    <p:sldId id="326" r:id="rId19"/>
    <p:sldId id="327" r:id="rId20"/>
    <p:sldId id="341" r:id="rId21"/>
    <p:sldId id="329" r:id="rId22"/>
    <p:sldId id="331" r:id="rId23"/>
    <p:sldId id="334" r:id="rId24"/>
    <p:sldId id="340" r:id="rId25"/>
    <p:sldId id="342" r:id="rId26"/>
    <p:sldId id="332" r:id="rId27"/>
    <p:sldId id="346" r:id="rId28"/>
    <p:sldId id="336" r:id="rId29"/>
  </p:sldIdLst>
  <p:sldSz cx="9144000" cy="6858000" type="screen4x3"/>
  <p:notesSz cx="6797675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200" b="1" kern="1200">
        <a:solidFill>
          <a:srgbClr val="0000CC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b="1" kern="1200">
        <a:solidFill>
          <a:srgbClr val="0000CC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b="1" kern="1200">
        <a:solidFill>
          <a:srgbClr val="0000CC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b="1" kern="1200">
        <a:solidFill>
          <a:srgbClr val="0000CC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b="1" kern="1200">
        <a:solidFill>
          <a:srgbClr val="0000CC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b="1" kern="1200">
        <a:solidFill>
          <a:srgbClr val="0000CC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200" b="1" kern="1200">
        <a:solidFill>
          <a:srgbClr val="0000CC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200" b="1" kern="1200">
        <a:solidFill>
          <a:srgbClr val="0000CC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200" b="1" kern="1200">
        <a:solidFill>
          <a:srgbClr val="0000CC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CC9900"/>
    <a:srgbClr val="FFFFFF"/>
    <a:srgbClr val="990099"/>
    <a:srgbClr val="FF0000"/>
    <a:srgbClr val="FF3300"/>
    <a:srgbClr val="66FF33"/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inimized" horzBarState="maximized">
    <p:restoredLeft sz="5900" autoAdjust="0"/>
    <p:restoredTop sz="97705" autoAdjust="0"/>
  </p:normalViewPr>
  <p:slideViewPr>
    <p:cSldViewPr>
      <p:cViewPr varScale="1">
        <p:scale>
          <a:sx n="103" d="100"/>
          <a:sy n="103" d="100"/>
        </p:scale>
        <p:origin x="-714" y="-84"/>
      </p:cViewPr>
      <p:guideLst>
        <p:guide orient="horz" pos="403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-1542" y="1470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2D8AAE-AC9B-4893-83C1-1E517A87C3A6}" type="doc">
      <dgm:prSet loTypeId="urn:microsoft.com/office/officeart/2005/8/layout/vProcess5" loCatId="process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GB"/>
        </a:p>
      </dgm:t>
    </dgm:pt>
    <dgm:pt modelId="{5AC3F92F-9EB4-42FA-9A6B-CBD395BA559E}">
      <dgm:prSet phldrT="[Text]"/>
      <dgm:spPr/>
      <dgm:t>
        <a:bodyPr/>
        <a:lstStyle/>
        <a:p>
          <a:r>
            <a:rPr lang="en-GB" dirty="0" smtClean="0"/>
            <a:t>Briefing – Map Base - Equipment</a:t>
          </a:r>
          <a:endParaRPr lang="en-GB" dirty="0"/>
        </a:p>
      </dgm:t>
    </dgm:pt>
    <dgm:pt modelId="{BF4837F4-0B77-43C1-8665-CCD9562199CE}" type="parTrans" cxnId="{2CD75A7B-97AE-45E2-8B40-D965F02C0F57}">
      <dgm:prSet/>
      <dgm:spPr/>
      <dgm:t>
        <a:bodyPr/>
        <a:lstStyle/>
        <a:p>
          <a:endParaRPr lang="en-GB"/>
        </a:p>
      </dgm:t>
    </dgm:pt>
    <dgm:pt modelId="{13EEE389-1508-4F47-82C5-8A6AA195EEC2}" type="sibTrans" cxnId="{2CD75A7B-97AE-45E2-8B40-D965F02C0F57}">
      <dgm:prSet/>
      <dgm:spPr/>
      <dgm:t>
        <a:bodyPr/>
        <a:lstStyle/>
        <a:p>
          <a:endParaRPr lang="en-GB"/>
        </a:p>
      </dgm:t>
    </dgm:pt>
    <dgm:pt modelId="{11C07F81-A50C-4FC3-9880-EEC3F8D19656}">
      <dgm:prSet phldrT="[Text]"/>
      <dgm:spPr/>
      <dgm:t>
        <a:bodyPr/>
        <a:lstStyle/>
        <a:p>
          <a:r>
            <a:rPr lang="en-GB" dirty="0" smtClean="0"/>
            <a:t>Team Selection – Task Allocation</a:t>
          </a:r>
          <a:endParaRPr lang="en-GB" dirty="0"/>
        </a:p>
      </dgm:t>
    </dgm:pt>
    <dgm:pt modelId="{F971A486-B362-4EAE-B0FB-C9A11A703CF6}" type="parTrans" cxnId="{31BC719F-C111-4142-B841-BDA661B5D7DA}">
      <dgm:prSet/>
      <dgm:spPr/>
      <dgm:t>
        <a:bodyPr/>
        <a:lstStyle/>
        <a:p>
          <a:endParaRPr lang="en-GB"/>
        </a:p>
      </dgm:t>
    </dgm:pt>
    <dgm:pt modelId="{B96BB8CC-10E5-4D0B-88F7-0DCB192F2A59}" type="sibTrans" cxnId="{31BC719F-C111-4142-B841-BDA661B5D7DA}">
      <dgm:prSet/>
      <dgm:spPr/>
      <dgm:t>
        <a:bodyPr/>
        <a:lstStyle/>
        <a:p>
          <a:endParaRPr lang="en-GB"/>
        </a:p>
      </dgm:t>
    </dgm:pt>
    <dgm:pt modelId="{6147137E-6587-40A7-835D-6DE113AD0A08}">
      <dgm:prSet phldrT="[Text]"/>
      <dgm:spPr/>
      <dgm:t>
        <a:bodyPr/>
        <a:lstStyle/>
        <a:p>
          <a:r>
            <a:rPr lang="en-GB" dirty="0" smtClean="0"/>
            <a:t>Field Data Acquisition</a:t>
          </a:r>
          <a:endParaRPr lang="en-GB" dirty="0"/>
        </a:p>
      </dgm:t>
    </dgm:pt>
    <dgm:pt modelId="{5F2929C7-0565-4CC8-A246-54AC63D25B2B}" type="parTrans" cxnId="{D36BB19A-4DA9-4B35-8A75-FB7C61DA45BF}">
      <dgm:prSet/>
      <dgm:spPr/>
      <dgm:t>
        <a:bodyPr/>
        <a:lstStyle/>
        <a:p>
          <a:endParaRPr lang="en-GB"/>
        </a:p>
      </dgm:t>
    </dgm:pt>
    <dgm:pt modelId="{007527FD-28D8-414B-996C-8E66D2495EE2}" type="sibTrans" cxnId="{D36BB19A-4DA9-4B35-8A75-FB7C61DA45BF}">
      <dgm:prSet/>
      <dgm:spPr/>
      <dgm:t>
        <a:bodyPr/>
        <a:lstStyle/>
        <a:p>
          <a:endParaRPr lang="en-GB"/>
        </a:p>
      </dgm:t>
    </dgm:pt>
    <dgm:pt modelId="{995DF397-6BDA-4295-ABB9-5233C6BA7DE0}">
      <dgm:prSet/>
      <dgm:spPr/>
      <dgm:t>
        <a:bodyPr/>
        <a:lstStyle/>
        <a:p>
          <a:r>
            <a:rPr lang="en-GB" dirty="0" smtClean="0"/>
            <a:t>Ground Model Development</a:t>
          </a:r>
          <a:endParaRPr lang="en-GB" dirty="0"/>
        </a:p>
      </dgm:t>
    </dgm:pt>
    <dgm:pt modelId="{64AC26A7-FBBE-4D8F-B4E6-8EE9B3A40252}" type="parTrans" cxnId="{6A2D1A6E-8ED4-4B30-9612-7AABA65A21D5}">
      <dgm:prSet/>
      <dgm:spPr/>
      <dgm:t>
        <a:bodyPr/>
        <a:lstStyle/>
        <a:p>
          <a:endParaRPr lang="en-GB"/>
        </a:p>
      </dgm:t>
    </dgm:pt>
    <dgm:pt modelId="{FC2F5481-15DC-4276-8457-DE2C2AEDA3EA}" type="sibTrans" cxnId="{6A2D1A6E-8ED4-4B30-9612-7AABA65A21D5}">
      <dgm:prSet/>
      <dgm:spPr/>
      <dgm:t>
        <a:bodyPr/>
        <a:lstStyle/>
        <a:p>
          <a:endParaRPr lang="en-GB"/>
        </a:p>
      </dgm:t>
    </dgm:pt>
    <dgm:pt modelId="{53E60868-501E-4309-B3C5-09BE8E940F88}">
      <dgm:prSet/>
      <dgm:spPr/>
      <dgm:t>
        <a:bodyPr/>
        <a:lstStyle/>
        <a:p>
          <a:r>
            <a:rPr lang="en-GB" dirty="0" smtClean="0"/>
            <a:t>Problem Solution - Debriefing</a:t>
          </a:r>
          <a:endParaRPr lang="en-GB" dirty="0"/>
        </a:p>
      </dgm:t>
    </dgm:pt>
    <dgm:pt modelId="{1B0FCF33-250F-4472-9EF7-08481A4F982F}" type="parTrans" cxnId="{E92DD092-F476-4546-8642-DE3AD16A9912}">
      <dgm:prSet/>
      <dgm:spPr/>
      <dgm:t>
        <a:bodyPr/>
        <a:lstStyle/>
        <a:p>
          <a:endParaRPr lang="en-GB"/>
        </a:p>
      </dgm:t>
    </dgm:pt>
    <dgm:pt modelId="{CF639B5F-DE39-40F2-B782-CA9FEE26BABA}" type="sibTrans" cxnId="{E92DD092-F476-4546-8642-DE3AD16A9912}">
      <dgm:prSet/>
      <dgm:spPr/>
      <dgm:t>
        <a:bodyPr/>
        <a:lstStyle/>
        <a:p>
          <a:endParaRPr lang="en-GB"/>
        </a:p>
      </dgm:t>
    </dgm:pt>
    <dgm:pt modelId="{78C7B6C2-5A85-4EAB-93E0-CE16FC369C7F}" type="pres">
      <dgm:prSet presAssocID="{422D8AAE-AC9B-4893-83C1-1E517A87C3A6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4D57610B-424A-408F-8B3D-DDA595C7A3C2}" type="pres">
      <dgm:prSet presAssocID="{422D8AAE-AC9B-4893-83C1-1E517A87C3A6}" presName="dummyMaxCanvas" presStyleCnt="0">
        <dgm:presLayoutVars/>
      </dgm:prSet>
      <dgm:spPr/>
    </dgm:pt>
    <dgm:pt modelId="{E5DC630D-AC79-475B-92B5-46916789B8C4}" type="pres">
      <dgm:prSet presAssocID="{422D8AAE-AC9B-4893-83C1-1E517A87C3A6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B9DA8DF-7E76-4602-809A-9CD0676852CA}" type="pres">
      <dgm:prSet presAssocID="{422D8AAE-AC9B-4893-83C1-1E517A87C3A6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35C1A9E-1DC2-4D79-8F65-B0BD2C6A6B5C}" type="pres">
      <dgm:prSet presAssocID="{422D8AAE-AC9B-4893-83C1-1E517A87C3A6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5B79F13-B313-40BC-BCC4-348B2464EAF8}" type="pres">
      <dgm:prSet presAssocID="{422D8AAE-AC9B-4893-83C1-1E517A87C3A6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1A5F4A9-1E68-43E0-8C73-BB370B3B4AC6}" type="pres">
      <dgm:prSet presAssocID="{422D8AAE-AC9B-4893-83C1-1E517A87C3A6}" presName="FiveNodes_5" presStyleLbl="node1" presStyleIdx="4" presStyleCnt="5" custLinFactNeighborX="-649" custLinFactNeighborY="-274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8F97CCC-0059-4A37-8791-1AC81BEA252A}" type="pres">
      <dgm:prSet presAssocID="{422D8AAE-AC9B-4893-83C1-1E517A87C3A6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E19B80B-D7D5-4627-B66D-0362DD89CFBC}" type="pres">
      <dgm:prSet presAssocID="{422D8AAE-AC9B-4893-83C1-1E517A87C3A6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42179F5-71A5-4622-9A34-C16CA5811D0D}" type="pres">
      <dgm:prSet presAssocID="{422D8AAE-AC9B-4893-83C1-1E517A87C3A6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F2CE2EF-7CE9-441C-B2C6-19848E7DF152}" type="pres">
      <dgm:prSet presAssocID="{422D8AAE-AC9B-4893-83C1-1E517A87C3A6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167C7F6-9C2D-43DC-9BB9-8831B282820F}" type="pres">
      <dgm:prSet presAssocID="{422D8AAE-AC9B-4893-83C1-1E517A87C3A6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CCCBE72-A876-4811-9FA2-E553A86BFE1B}" type="pres">
      <dgm:prSet presAssocID="{422D8AAE-AC9B-4893-83C1-1E517A87C3A6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BA420D8-2EC7-4A3F-B870-64AF88BC0E7E}" type="pres">
      <dgm:prSet presAssocID="{422D8AAE-AC9B-4893-83C1-1E517A87C3A6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425C2AA-F814-4726-B7A3-06FED968079D}" type="pres">
      <dgm:prSet presAssocID="{422D8AAE-AC9B-4893-83C1-1E517A87C3A6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2322CBC-6210-4599-928B-621824E098CF}" type="pres">
      <dgm:prSet presAssocID="{422D8AAE-AC9B-4893-83C1-1E517A87C3A6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D08C59C1-9940-452A-B6E6-02D3E5152B38}" type="presOf" srcId="{B96BB8CC-10E5-4D0B-88F7-0DCB192F2A59}" destId="{3E19B80B-D7D5-4627-B66D-0362DD89CFBC}" srcOrd="0" destOrd="0" presId="urn:microsoft.com/office/officeart/2005/8/layout/vProcess5"/>
    <dgm:cxn modelId="{5521BC40-7EDB-43A8-BABD-969EA54994B4}" type="presOf" srcId="{007527FD-28D8-414B-996C-8E66D2495EE2}" destId="{942179F5-71A5-4622-9A34-C16CA5811D0D}" srcOrd="0" destOrd="0" presId="urn:microsoft.com/office/officeart/2005/8/layout/vProcess5"/>
    <dgm:cxn modelId="{31BC719F-C111-4142-B841-BDA661B5D7DA}" srcId="{422D8AAE-AC9B-4893-83C1-1E517A87C3A6}" destId="{11C07F81-A50C-4FC3-9880-EEC3F8D19656}" srcOrd="1" destOrd="0" parTransId="{F971A486-B362-4EAE-B0FB-C9A11A703CF6}" sibTransId="{B96BB8CC-10E5-4D0B-88F7-0DCB192F2A59}"/>
    <dgm:cxn modelId="{F473DCEB-85D8-4C4C-BEEF-46E555462ACB}" type="presOf" srcId="{6147137E-6587-40A7-835D-6DE113AD0A08}" destId="{4BA420D8-2EC7-4A3F-B870-64AF88BC0E7E}" srcOrd="1" destOrd="0" presId="urn:microsoft.com/office/officeart/2005/8/layout/vProcess5"/>
    <dgm:cxn modelId="{6A2D1A6E-8ED4-4B30-9612-7AABA65A21D5}" srcId="{422D8AAE-AC9B-4893-83C1-1E517A87C3A6}" destId="{995DF397-6BDA-4295-ABB9-5233C6BA7DE0}" srcOrd="3" destOrd="0" parTransId="{64AC26A7-FBBE-4D8F-B4E6-8EE9B3A40252}" sibTransId="{FC2F5481-15DC-4276-8457-DE2C2AEDA3EA}"/>
    <dgm:cxn modelId="{D36BB19A-4DA9-4B35-8A75-FB7C61DA45BF}" srcId="{422D8AAE-AC9B-4893-83C1-1E517A87C3A6}" destId="{6147137E-6587-40A7-835D-6DE113AD0A08}" srcOrd="2" destOrd="0" parTransId="{5F2929C7-0565-4CC8-A246-54AC63D25B2B}" sibTransId="{007527FD-28D8-414B-996C-8E66D2495EE2}"/>
    <dgm:cxn modelId="{123E98F4-1A41-4588-AF16-0782FB66D598}" type="presOf" srcId="{FC2F5481-15DC-4276-8457-DE2C2AEDA3EA}" destId="{6F2CE2EF-7CE9-441C-B2C6-19848E7DF152}" srcOrd="0" destOrd="0" presId="urn:microsoft.com/office/officeart/2005/8/layout/vProcess5"/>
    <dgm:cxn modelId="{8167F649-DA04-4402-85FF-ECA2EDD195FE}" type="presOf" srcId="{5AC3F92F-9EB4-42FA-9A6B-CBD395BA559E}" destId="{5167C7F6-9C2D-43DC-9BB9-8831B282820F}" srcOrd="1" destOrd="0" presId="urn:microsoft.com/office/officeart/2005/8/layout/vProcess5"/>
    <dgm:cxn modelId="{2CD75A7B-97AE-45E2-8B40-D965F02C0F57}" srcId="{422D8AAE-AC9B-4893-83C1-1E517A87C3A6}" destId="{5AC3F92F-9EB4-42FA-9A6B-CBD395BA559E}" srcOrd="0" destOrd="0" parTransId="{BF4837F4-0B77-43C1-8665-CCD9562199CE}" sibTransId="{13EEE389-1508-4F47-82C5-8A6AA195EEC2}"/>
    <dgm:cxn modelId="{69DD6270-9398-40AE-B66C-EB6C285E31F0}" type="presOf" srcId="{11C07F81-A50C-4FC3-9880-EEC3F8D19656}" destId="{8B9DA8DF-7E76-4602-809A-9CD0676852CA}" srcOrd="0" destOrd="0" presId="urn:microsoft.com/office/officeart/2005/8/layout/vProcess5"/>
    <dgm:cxn modelId="{4E06FFB3-E5D7-4D54-8040-C9AC0BAF20F1}" type="presOf" srcId="{5AC3F92F-9EB4-42FA-9A6B-CBD395BA559E}" destId="{E5DC630D-AC79-475B-92B5-46916789B8C4}" srcOrd="0" destOrd="0" presId="urn:microsoft.com/office/officeart/2005/8/layout/vProcess5"/>
    <dgm:cxn modelId="{4D452B77-0535-476E-B5F6-7C8DF6037556}" type="presOf" srcId="{11C07F81-A50C-4FC3-9880-EEC3F8D19656}" destId="{5CCCBE72-A876-4811-9FA2-E553A86BFE1B}" srcOrd="1" destOrd="0" presId="urn:microsoft.com/office/officeart/2005/8/layout/vProcess5"/>
    <dgm:cxn modelId="{8A395011-CEB4-4BB3-9866-D9ABBB54B56C}" type="presOf" srcId="{995DF397-6BDA-4295-ABB9-5233C6BA7DE0}" destId="{95B79F13-B313-40BC-BCC4-348B2464EAF8}" srcOrd="0" destOrd="0" presId="urn:microsoft.com/office/officeart/2005/8/layout/vProcess5"/>
    <dgm:cxn modelId="{41A47EEB-20BF-4803-BBE2-DEE81343DD1B}" type="presOf" srcId="{6147137E-6587-40A7-835D-6DE113AD0A08}" destId="{B35C1A9E-1DC2-4D79-8F65-B0BD2C6A6B5C}" srcOrd="0" destOrd="0" presId="urn:microsoft.com/office/officeart/2005/8/layout/vProcess5"/>
    <dgm:cxn modelId="{FBB72300-453C-4C48-B025-11E1E2F66D15}" type="presOf" srcId="{13EEE389-1508-4F47-82C5-8A6AA195EEC2}" destId="{B8F97CCC-0059-4A37-8791-1AC81BEA252A}" srcOrd="0" destOrd="0" presId="urn:microsoft.com/office/officeart/2005/8/layout/vProcess5"/>
    <dgm:cxn modelId="{AA0935E8-D01E-4B01-B020-A20F9D8763A0}" type="presOf" srcId="{53E60868-501E-4309-B3C5-09BE8E940F88}" destId="{92322CBC-6210-4599-928B-621824E098CF}" srcOrd="1" destOrd="0" presId="urn:microsoft.com/office/officeart/2005/8/layout/vProcess5"/>
    <dgm:cxn modelId="{A45BDDCE-6D60-4FE4-8DC1-DFCB12F71B4E}" type="presOf" srcId="{995DF397-6BDA-4295-ABB9-5233C6BA7DE0}" destId="{F425C2AA-F814-4726-B7A3-06FED968079D}" srcOrd="1" destOrd="0" presId="urn:microsoft.com/office/officeart/2005/8/layout/vProcess5"/>
    <dgm:cxn modelId="{D3045D2D-A0C5-41BE-A5AD-A7FA289623BA}" type="presOf" srcId="{422D8AAE-AC9B-4893-83C1-1E517A87C3A6}" destId="{78C7B6C2-5A85-4EAB-93E0-CE16FC369C7F}" srcOrd="0" destOrd="0" presId="urn:microsoft.com/office/officeart/2005/8/layout/vProcess5"/>
    <dgm:cxn modelId="{D9DEE85A-E134-4063-B210-8E1B4A916CBA}" type="presOf" srcId="{53E60868-501E-4309-B3C5-09BE8E940F88}" destId="{C1A5F4A9-1E68-43E0-8C73-BB370B3B4AC6}" srcOrd="0" destOrd="0" presId="urn:microsoft.com/office/officeart/2005/8/layout/vProcess5"/>
    <dgm:cxn modelId="{E92DD092-F476-4546-8642-DE3AD16A9912}" srcId="{422D8AAE-AC9B-4893-83C1-1E517A87C3A6}" destId="{53E60868-501E-4309-B3C5-09BE8E940F88}" srcOrd="4" destOrd="0" parTransId="{1B0FCF33-250F-4472-9EF7-08481A4F982F}" sibTransId="{CF639B5F-DE39-40F2-B782-CA9FEE26BABA}"/>
    <dgm:cxn modelId="{44685689-6C02-4728-8C55-5A03F94C5695}" type="presParOf" srcId="{78C7B6C2-5A85-4EAB-93E0-CE16FC369C7F}" destId="{4D57610B-424A-408F-8B3D-DDA595C7A3C2}" srcOrd="0" destOrd="0" presId="urn:microsoft.com/office/officeart/2005/8/layout/vProcess5"/>
    <dgm:cxn modelId="{B7BBBADF-59F9-4CED-9D28-D8487A9625C1}" type="presParOf" srcId="{78C7B6C2-5A85-4EAB-93E0-CE16FC369C7F}" destId="{E5DC630D-AC79-475B-92B5-46916789B8C4}" srcOrd="1" destOrd="0" presId="urn:microsoft.com/office/officeart/2005/8/layout/vProcess5"/>
    <dgm:cxn modelId="{93D92965-94C1-4489-BB97-D1E42B5D873C}" type="presParOf" srcId="{78C7B6C2-5A85-4EAB-93E0-CE16FC369C7F}" destId="{8B9DA8DF-7E76-4602-809A-9CD0676852CA}" srcOrd="2" destOrd="0" presId="urn:microsoft.com/office/officeart/2005/8/layout/vProcess5"/>
    <dgm:cxn modelId="{6D774863-E710-434C-8316-7AFDE6E604B6}" type="presParOf" srcId="{78C7B6C2-5A85-4EAB-93E0-CE16FC369C7F}" destId="{B35C1A9E-1DC2-4D79-8F65-B0BD2C6A6B5C}" srcOrd="3" destOrd="0" presId="urn:microsoft.com/office/officeart/2005/8/layout/vProcess5"/>
    <dgm:cxn modelId="{3C99F9B5-8303-4535-9ABE-3A5F10DF9C0A}" type="presParOf" srcId="{78C7B6C2-5A85-4EAB-93E0-CE16FC369C7F}" destId="{95B79F13-B313-40BC-BCC4-348B2464EAF8}" srcOrd="4" destOrd="0" presId="urn:microsoft.com/office/officeart/2005/8/layout/vProcess5"/>
    <dgm:cxn modelId="{5FE02F8D-D181-4384-8326-18DFBFB1E9F1}" type="presParOf" srcId="{78C7B6C2-5A85-4EAB-93E0-CE16FC369C7F}" destId="{C1A5F4A9-1E68-43E0-8C73-BB370B3B4AC6}" srcOrd="5" destOrd="0" presId="urn:microsoft.com/office/officeart/2005/8/layout/vProcess5"/>
    <dgm:cxn modelId="{9A4F4EC5-6B99-40C5-9239-E8D8B5C81AA3}" type="presParOf" srcId="{78C7B6C2-5A85-4EAB-93E0-CE16FC369C7F}" destId="{B8F97CCC-0059-4A37-8791-1AC81BEA252A}" srcOrd="6" destOrd="0" presId="urn:microsoft.com/office/officeart/2005/8/layout/vProcess5"/>
    <dgm:cxn modelId="{126C08BD-3F80-4058-A64D-816AC7B1C140}" type="presParOf" srcId="{78C7B6C2-5A85-4EAB-93E0-CE16FC369C7F}" destId="{3E19B80B-D7D5-4627-B66D-0362DD89CFBC}" srcOrd="7" destOrd="0" presId="urn:microsoft.com/office/officeart/2005/8/layout/vProcess5"/>
    <dgm:cxn modelId="{FFC1FF9A-5B7C-40D7-BC11-3169D1D0DDA8}" type="presParOf" srcId="{78C7B6C2-5A85-4EAB-93E0-CE16FC369C7F}" destId="{942179F5-71A5-4622-9A34-C16CA5811D0D}" srcOrd="8" destOrd="0" presId="urn:microsoft.com/office/officeart/2005/8/layout/vProcess5"/>
    <dgm:cxn modelId="{E5D9A2DB-FBAE-400B-AA58-2B7E69752F2E}" type="presParOf" srcId="{78C7B6C2-5A85-4EAB-93E0-CE16FC369C7F}" destId="{6F2CE2EF-7CE9-441C-B2C6-19848E7DF152}" srcOrd="9" destOrd="0" presId="urn:microsoft.com/office/officeart/2005/8/layout/vProcess5"/>
    <dgm:cxn modelId="{AC486E14-0606-4C56-A6A2-A75FB3A6A9CA}" type="presParOf" srcId="{78C7B6C2-5A85-4EAB-93E0-CE16FC369C7F}" destId="{5167C7F6-9C2D-43DC-9BB9-8831B282820F}" srcOrd="10" destOrd="0" presId="urn:microsoft.com/office/officeart/2005/8/layout/vProcess5"/>
    <dgm:cxn modelId="{0C1065A0-E9B8-4937-9457-BEC95AC3C3DF}" type="presParOf" srcId="{78C7B6C2-5A85-4EAB-93E0-CE16FC369C7F}" destId="{5CCCBE72-A876-4811-9FA2-E553A86BFE1B}" srcOrd="11" destOrd="0" presId="urn:microsoft.com/office/officeart/2005/8/layout/vProcess5"/>
    <dgm:cxn modelId="{ABED3882-7762-446C-80DF-BD39FE77F0DE}" type="presParOf" srcId="{78C7B6C2-5A85-4EAB-93E0-CE16FC369C7F}" destId="{4BA420D8-2EC7-4A3F-B870-64AF88BC0E7E}" srcOrd="12" destOrd="0" presId="urn:microsoft.com/office/officeart/2005/8/layout/vProcess5"/>
    <dgm:cxn modelId="{5228BFF7-F178-4701-8E21-8F3D01B16DCE}" type="presParOf" srcId="{78C7B6C2-5A85-4EAB-93E0-CE16FC369C7F}" destId="{F425C2AA-F814-4726-B7A3-06FED968079D}" srcOrd="13" destOrd="0" presId="urn:microsoft.com/office/officeart/2005/8/layout/vProcess5"/>
    <dgm:cxn modelId="{F47D4829-FEF9-4D5B-A3C2-DE53052A3FA9}" type="presParOf" srcId="{78C7B6C2-5A85-4EAB-93E0-CE16FC369C7F}" destId="{92322CBC-6210-4599-928B-621824E098CF}" srcOrd="14" destOrd="0" presId="urn:microsoft.com/office/officeart/2005/8/layout/vProcess5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5DC630D-AC79-475B-92B5-46916789B8C4}">
      <dsp:nvSpPr>
        <dsp:cNvPr id="0" name=""/>
        <dsp:cNvSpPr/>
      </dsp:nvSpPr>
      <dsp:spPr>
        <a:xfrm>
          <a:off x="0" y="0"/>
          <a:ext cx="6653539" cy="73152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700" kern="1200" dirty="0" smtClean="0"/>
            <a:t>Briefing – Map Base - Equipment</a:t>
          </a:r>
          <a:endParaRPr lang="en-GB" sz="2700" kern="1200" dirty="0"/>
        </a:p>
      </dsp:txBody>
      <dsp:txXfrm>
        <a:off x="0" y="0"/>
        <a:ext cx="5821435" cy="731520"/>
      </dsp:txXfrm>
    </dsp:sp>
    <dsp:sp modelId="{8B9DA8DF-7E76-4602-809A-9CD0676852CA}">
      <dsp:nvSpPr>
        <dsp:cNvPr id="0" name=""/>
        <dsp:cNvSpPr/>
      </dsp:nvSpPr>
      <dsp:spPr>
        <a:xfrm>
          <a:off x="496855" y="833120"/>
          <a:ext cx="6653539" cy="73152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700" kern="1200" dirty="0" smtClean="0"/>
            <a:t>Team Selection – Task Allocation</a:t>
          </a:r>
          <a:endParaRPr lang="en-GB" sz="2700" kern="1200" dirty="0"/>
        </a:p>
      </dsp:txBody>
      <dsp:txXfrm>
        <a:off x="496855" y="833120"/>
        <a:ext cx="5681196" cy="731519"/>
      </dsp:txXfrm>
    </dsp:sp>
    <dsp:sp modelId="{B35C1A9E-1DC2-4D79-8F65-B0BD2C6A6B5C}">
      <dsp:nvSpPr>
        <dsp:cNvPr id="0" name=""/>
        <dsp:cNvSpPr/>
      </dsp:nvSpPr>
      <dsp:spPr>
        <a:xfrm>
          <a:off x="993710" y="1666240"/>
          <a:ext cx="6653539" cy="73152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700" kern="1200" dirty="0" smtClean="0"/>
            <a:t>Field Data Acquisition</a:t>
          </a:r>
          <a:endParaRPr lang="en-GB" sz="2700" kern="1200" dirty="0"/>
        </a:p>
      </dsp:txBody>
      <dsp:txXfrm>
        <a:off x="993710" y="1666240"/>
        <a:ext cx="5681196" cy="731519"/>
      </dsp:txXfrm>
    </dsp:sp>
    <dsp:sp modelId="{95B79F13-B313-40BC-BCC4-348B2464EAF8}">
      <dsp:nvSpPr>
        <dsp:cNvPr id="0" name=""/>
        <dsp:cNvSpPr/>
      </dsp:nvSpPr>
      <dsp:spPr>
        <a:xfrm>
          <a:off x="1490565" y="2499360"/>
          <a:ext cx="6653539" cy="73152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700" kern="1200" dirty="0" smtClean="0"/>
            <a:t>Ground Model Development</a:t>
          </a:r>
          <a:endParaRPr lang="en-GB" sz="2700" kern="1200" dirty="0"/>
        </a:p>
      </dsp:txBody>
      <dsp:txXfrm>
        <a:off x="1490565" y="2499360"/>
        <a:ext cx="5681196" cy="731519"/>
      </dsp:txXfrm>
    </dsp:sp>
    <dsp:sp modelId="{C1A5F4A9-1E68-43E0-8C73-BB370B3B4AC6}">
      <dsp:nvSpPr>
        <dsp:cNvPr id="0" name=""/>
        <dsp:cNvSpPr/>
      </dsp:nvSpPr>
      <dsp:spPr>
        <a:xfrm>
          <a:off x="1944239" y="3312370"/>
          <a:ext cx="6653539" cy="73152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700" kern="1200" dirty="0" smtClean="0"/>
            <a:t>Problem Solution - Debriefing</a:t>
          </a:r>
          <a:endParaRPr lang="en-GB" sz="2700" kern="1200" dirty="0"/>
        </a:p>
      </dsp:txBody>
      <dsp:txXfrm>
        <a:off x="1944239" y="3312370"/>
        <a:ext cx="5681196" cy="731519"/>
      </dsp:txXfrm>
    </dsp:sp>
    <dsp:sp modelId="{B8F97CCC-0059-4A37-8791-1AC81BEA252A}">
      <dsp:nvSpPr>
        <dsp:cNvPr id="0" name=""/>
        <dsp:cNvSpPr/>
      </dsp:nvSpPr>
      <dsp:spPr>
        <a:xfrm>
          <a:off x="6178051" y="534416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900" kern="1200"/>
        </a:p>
      </dsp:txBody>
      <dsp:txXfrm>
        <a:off x="6178051" y="534416"/>
        <a:ext cx="475488" cy="475488"/>
      </dsp:txXfrm>
    </dsp:sp>
    <dsp:sp modelId="{3E19B80B-D7D5-4627-B66D-0362DD89CFBC}">
      <dsp:nvSpPr>
        <dsp:cNvPr id="0" name=""/>
        <dsp:cNvSpPr/>
      </dsp:nvSpPr>
      <dsp:spPr>
        <a:xfrm>
          <a:off x="6674906" y="1367536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900" kern="1200"/>
        </a:p>
      </dsp:txBody>
      <dsp:txXfrm>
        <a:off x="6674906" y="1367536"/>
        <a:ext cx="475488" cy="475488"/>
      </dsp:txXfrm>
    </dsp:sp>
    <dsp:sp modelId="{942179F5-71A5-4622-9A34-C16CA5811D0D}">
      <dsp:nvSpPr>
        <dsp:cNvPr id="0" name=""/>
        <dsp:cNvSpPr/>
      </dsp:nvSpPr>
      <dsp:spPr>
        <a:xfrm>
          <a:off x="7171761" y="2188464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900" kern="1200"/>
        </a:p>
      </dsp:txBody>
      <dsp:txXfrm>
        <a:off x="7171761" y="2188464"/>
        <a:ext cx="475488" cy="475488"/>
      </dsp:txXfrm>
    </dsp:sp>
    <dsp:sp modelId="{6F2CE2EF-7CE9-441C-B2C6-19848E7DF152}">
      <dsp:nvSpPr>
        <dsp:cNvPr id="0" name=""/>
        <dsp:cNvSpPr/>
      </dsp:nvSpPr>
      <dsp:spPr>
        <a:xfrm>
          <a:off x="7668616" y="3029712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900" kern="1200"/>
        </a:p>
      </dsp:txBody>
      <dsp:txXfrm>
        <a:off x="7668616" y="3029712"/>
        <a:ext cx="475488" cy="4754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18011" cy="534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1891" y="1"/>
            <a:ext cx="2918011" cy="534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91680"/>
            <a:ext cx="2918011" cy="534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1891" y="9391680"/>
            <a:ext cx="2918011" cy="534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>
                <a:latin typeface="Times New Roman" charset="0"/>
              </a:defRPr>
            </a:lvl1pPr>
          </a:lstStyle>
          <a:p>
            <a:pPr>
              <a:defRPr/>
            </a:pPr>
            <a:fld id="{03E79FFE-E94B-455E-8598-8827CA29C3A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18011" cy="534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891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41891" y="1"/>
            <a:ext cx="2918011" cy="534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0180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3925" y="763588"/>
            <a:ext cx="4987925" cy="37417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0732" y="4733821"/>
            <a:ext cx="4993985" cy="4429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3891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91680"/>
            <a:ext cx="2918011" cy="534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891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1891" y="9391680"/>
            <a:ext cx="2918011" cy="534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19BFB0F8-E39E-4D39-A6F6-F1EC02B6CA1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70D8DC-5543-492C-9E76-F450BF35004E}" type="slidenum">
              <a:rPr lang="en-GB" smtClean="0">
                <a:latin typeface="Times New Roman" pitchFamily="18" charset="0"/>
              </a:rPr>
              <a:pPr/>
              <a:t>1</a:t>
            </a:fld>
            <a:endParaRPr lang="en-GB" smtClean="0">
              <a:latin typeface="Times New Roman" pitchFamily="18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5540" name="Slide Number Placeholder 3"/>
          <p:cNvSpPr txBox="1">
            <a:spLocks noGrp="1"/>
          </p:cNvSpPr>
          <p:nvPr/>
        </p:nvSpPr>
        <p:spPr bwMode="auto">
          <a:xfrm>
            <a:off x="3851488" y="9428716"/>
            <a:ext cx="2944601" cy="49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20" tIns="45460" rIns="90920" bIns="45460" anchor="b"/>
          <a:lstStyle/>
          <a:p>
            <a:pPr algn="r"/>
            <a:fld id="{150F5CE9-817D-446C-AE68-66FD6702F365}" type="slidenum">
              <a:rPr lang="en-GB"/>
              <a:pPr algn="r"/>
              <a:t>4</a:t>
            </a:fld>
            <a:endParaRPr lang="en-GB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5540" name="Slide Number Placeholder 3"/>
          <p:cNvSpPr txBox="1">
            <a:spLocks noGrp="1"/>
          </p:cNvSpPr>
          <p:nvPr/>
        </p:nvSpPr>
        <p:spPr bwMode="auto">
          <a:xfrm>
            <a:off x="3851488" y="9428716"/>
            <a:ext cx="2944601" cy="49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20" tIns="45460" rIns="90920" bIns="45460" anchor="b"/>
          <a:lstStyle/>
          <a:p>
            <a:pPr algn="r"/>
            <a:fld id="{150F5CE9-817D-446C-AE68-66FD6702F365}" type="slidenum">
              <a:rPr lang="en-GB"/>
              <a:pPr algn="r"/>
              <a:t>5</a:t>
            </a:fld>
            <a:endParaRPr lang="en-GB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C9C243-00E7-4E02-9B5D-624A19BB4A67}" type="slidenum">
              <a:rPr lang="en-GB" smtClean="0"/>
              <a:pPr/>
              <a:t>6</a:t>
            </a:fld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1D57E-104C-4512-BDD6-84CBBE0CE5E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260DF-8F72-439F-B840-80DD8F61E4F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143000"/>
            <a:ext cx="1943100" cy="464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143000"/>
            <a:ext cx="5676900" cy="464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0709EA-50E9-4149-8207-C2248A2AA11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43000"/>
            <a:ext cx="7772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3810000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957ACC-1235-4EA2-844A-58191B0E03F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CC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5366A-220D-4AE1-8168-2C129F43166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04F51-D9B8-4346-856E-3B275B2C6FD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71C5C-FD60-4ABD-9EA2-4F800554024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D3D42-5593-4E1D-AE96-1AF2061DABB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C8629-E509-48D8-8D48-5C2D896D4E8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F94CD-81D9-4642-BA82-B14FCBF841E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E1F58-B216-44F2-A4F3-D7EB7CFC24B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EBE706-C6B8-45F8-BD2B-A872345A29F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2051" name="Picture 7" descr="purpline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685800"/>
            <a:ext cx="9144000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8" descr="header_logo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2492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9" descr="strip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7620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0" descr="invertstrip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1" descr="header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471738" y="0"/>
            <a:ext cx="66722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019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4EF94F89-A148-4761-8530-2085FA77BF4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019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019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1430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9900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990099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990099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990099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990099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 i="1">
          <a:solidFill>
            <a:srgbClr val="990099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 i="1">
          <a:solidFill>
            <a:srgbClr val="990099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 i="1">
          <a:solidFill>
            <a:srgbClr val="990099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 i="1">
          <a:solidFill>
            <a:srgbClr val="990099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rgbClr val="9900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es.ac.uk/index.php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5"/>
          <p:cNvSpPr txBox="1">
            <a:spLocks noChangeArrowheads="1"/>
          </p:cNvSpPr>
          <p:nvPr/>
        </p:nvSpPr>
        <p:spPr bwMode="auto">
          <a:xfrm>
            <a:off x="1187450" y="1428750"/>
            <a:ext cx="6284913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dirty="0" smtClean="0">
                <a:latin typeface="Comic Sans MS" pitchFamily="66" charset="0"/>
              </a:rPr>
              <a:t>The Development of Fieldwork Problem-Based Exercises in the Applied Geosciences</a:t>
            </a:r>
            <a:endParaRPr lang="en-GB" sz="2400" dirty="0">
              <a:latin typeface="Comic Sans MS" pitchFamily="66" charset="0"/>
            </a:endParaRPr>
          </a:p>
          <a:p>
            <a:pPr algn="ctr"/>
            <a:endParaRPr lang="en-GB" sz="2400" dirty="0">
              <a:solidFill>
                <a:srgbClr val="990099"/>
              </a:solidFill>
              <a:latin typeface="Comic Sans MS" pitchFamily="66" charset="0"/>
            </a:endParaRPr>
          </a:p>
          <a:p>
            <a:pPr algn="ctr"/>
            <a:endParaRPr lang="en-GB" sz="2400" dirty="0">
              <a:solidFill>
                <a:srgbClr val="990099"/>
              </a:solidFill>
              <a:latin typeface="Comic Sans MS" pitchFamily="66" charset="0"/>
            </a:endParaRPr>
          </a:p>
          <a:p>
            <a:pPr algn="ctr"/>
            <a:endParaRPr lang="en-GB" sz="2400" dirty="0">
              <a:solidFill>
                <a:srgbClr val="990099"/>
              </a:solidFill>
              <a:latin typeface="Comic Sans MS" pitchFamily="66" charset="0"/>
            </a:endParaRPr>
          </a:p>
          <a:p>
            <a:pPr algn="ctr"/>
            <a:r>
              <a:rPr lang="en-GB" sz="2400" dirty="0">
                <a:solidFill>
                  <a:srgbClr val="990099"/>
                </a:solidFill>
                <a:latin typeface="Comic Sans MS" pitchFamily="66" charset="0"/>
              </a:rPr>
              <a:t>David Giles</a:t>
            </a:r>
          </a:p>
          <a:p>
            <a:pPr algn="ctr"/>
            <a:endParaRPr lang="en-GB" sz="2400" dirty="0">
              <a:solidFill>
                <a:srgbClr val="990099"/>
              </a:solidFill>
              <a:latin typeface="Comic Sans MS" pitchFamily="66" charset="0"/>
            </a:endParaRPr>
          </a:p>
          <a:p>
            <a:pPr algn="ctr"/>
            <a:r>
              <a:rPr lang="en-GB" sz="2400" dirty="0" smtClean="0">
                <a:solidFill>
                  <a:srgbClr val="990099"/>
                </a:solidFill>
                <a:latin typeface="Comic Sans MS" pitchFamily="66" charset="0"/>
              </a:rPr>
              <a:t>Principal Lecturer in Engineering Geology</a:t>
            </a:r>
            <a:endParaRPr lang="en-GB" sz="2400" dirty="0">
              <a:solidFill>
                <a:srgbClr val="990099"/>
              </a:solidFill>
              <a:latin typeface="Comic Sans MS" pitchFamily="66" charset="0"/>
            </a:endParaRPr>
          </a:p>
          <a:p>
            <a:pPr algn="ctr"/>
            <a:r>
              <a:rPr lang="en-GB" sz="2400" dirty="0">
                <a:solidFill>
                  <a:srgbClr val="990099"/>
                </a:solidFill>
                <a:latin typeface="Comic Sans MS" pitchFamily="66" charset="0"/>
              </a:rPr>
              <a:t>School of Earth &amp; Environmental Sciences</a:t>
            </a:r>
          </a:p>
          <a:p>
            <a:pPr algn="ctr"/>
            <a:r>
              <a:rPr lang="en-GB" sz="2400" dirty="0">
                <a:solidFill>
                  <a:srgbClr val="990099"/>
                </a:solidFill>
                <a:latin typeface="Comic Sans MS" pitchFamily="66" charset="0"/>
              </a:rPr>
              <a:t>University of Portsmouth</a:t>
            </a:r>
          </a:p>
          <a:p>
            <a:pPr algn="ctr"/>
            <a:endParaRPr lang="en-GB" sz="2400" dirty="0">
              <a:solidFill>
                <a:srgbClr val="990099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251520" y="1988840"/>
          <a:ext cx="864096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Problem Based Exercise Format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 l="18750" t="21240" r="10351" b="26758"/>
          <a:stretch>
            <a:fillRect/>
          </a:stretch>
        </p:blipFill>
        <p:spPr bwMode="auto">
          <a:xfrm>
            <a:off x="251520" y="1700807"/>
            <a:ext cx="7992888" cy="4690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Problem-Based Exercises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My Documents\University\geolmap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1" y="1124744"/>
            <a:ext cx="3220242" cy="5400600"/>
          </a:xfrm>
          <a:prstGeom prst="rect">
            <a:avLst/>
          </a:prstGeom>
          <a:noFill/>
        </p:spPr>
      </p:pic>
      <p:pic>
        <p:nvPicPr>
          <p:cNvPr id="4" name="Picture 5" descr="C:\My Documents\University\Engineering Stratigraphy\British Quaternary South enhanced.png"/>
          <p:cNvPicPr>
            <a:picLocks noChangeAspect="1" noChangeArrowheads="1"/>
          </p:cNvPicPr>
          <p:nvPr/>
        </p:nvPicPr>
        <p:blipFill>
          <a:blip r:embed="rId3" cstate="print"/>
          <a:srcRect l="31854" r="1181" b="15256"/>
          <a:stretch>
            <a:fillRect/>
          </a:stretch>
        </p:blipFill>
        <p:spPr bwMode="auto">
          <a:xfrm>
            <a:off x="3779912" y="1340768"/>
            <a:ext cx="4853394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020272" y="5373216"/>
            <a:ext cx="179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latin typeface="+mn-lt"/>
              </a:rPr>
              <a:t>North Norfolk</a:t>
            </a:r>
            <a:endParaRPr lang="en-GB" sz="1800" dirty="0"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635896" y="4365104"/>
            <a:ext cx="504056" cy="5760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1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077072"/>
            <a:ext cx="116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err="1" smtClean="0">
                <a:latin typeface="+mn-lt"/>
              </a:rPr>
              <a:t>Malverns</a:t>
            </a:r>
            <a:endParaRPr lang="en-GB" sz="1800" dirty="0">
              <a:latin typeface="+mn-lt"/>
            </a:endParaRPr>
          </a:p>
        </p:txBody>
      </p:sp>
      <p:cxnSp>
        <p:nvCxnSpPr>
          <p:cNvPr id="10" name="Straight Arrow Connector 9"/>
          <p:cNvCxnSpPr>
            <a:stCxn id="7" idx="2"/>
          </p:cNvCxnSpPr>
          <p:nvPr/>
        </p:nvCxnSpPr>
        <p:spPr bwMode="auto">
          <a:xfrm>
            <a:off x="582051" y="4446404"/>
            <a:ext cx="1613685" cy="99882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>
            <a:stCxn id="5" idx="0"/>
          </p:cNvCxnSpPr>
          <p:nvPr/>
        </p:nvCxnSpPr>
        <p:spPr bwMode="auto">
          <a:xfrm flipH="1" flipV="1">
            <a:off x="7668344" y="3068960"/>
            <a:ext cx="248167" cy="23042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West Malvern</a:t>
            </a:r>
            <a:endParaRPr lang="en-GB" dirty="0"/>
          </a:p>
        </p:txBody>
      </p:sp>
      <p:graphicFrame>
        <p:nvGraphicFramePr>
          <p:cNvPr id="90113" name="Object 1"/>
          <p:cNvGraphicFramePr>
            <a:graphicFrameLocks noChangeAspect="1"/>
          </p:cNvGraphicFramePr>
          <p:nvPr/>
        </p:nvGraphicFramePr>
        <p:xfrm>
          <a:off x="3040424" y="4429132"/>
          <a:ext cx="5960670" cy="2057393"/>
        </p:xfrm>
        <a:graphic>
          <a:graphicData uri="http://schemas.openxmlformats.org/presentationml/2006/ole">
            <p:oleObj spid="_x0000_s90113" name="CorelDRAW" r:id="rId3" imgW="8965280" imgH="3091891" progId="CorelDRAW.Graphic.13">
              <p:embed/>
            </p:oleObj>
          </a:graphicData>
        </a:graphic>
      </p:graphicFrame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142844" y="4786322"/>
            <a:ext cx="2787350" cy="1500198"/>
            <a:chOff x="0" y="457200"/>
            <a:chExt cx="5981700" cy="3219450"/>
          </a:xfrm>
        </p:grpSpPr>
        <p:pic>
          <p:nvPicPr>
            <p:cNvPr id="90116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 l="2493" t="31184" r="8261" b="8733"/>
            <a:stretch>
              <a:fillRect/>
            </a:stretch>
          </p:blipFill>
          <p:spPr bwMode="auto">
            <a:xfrm>
              <a:off x="0" y="457200"/>
              <a:ext cx="5981700" cy="3219450"/>
            </a:xfrm>
            <a:prstGeom prst="rect">
              <a:avLst/>
            </a:prstGeom>
            <a:noFill/>
          </p:spPr>
        </p:pic>
        <p:sp>
          <p:nvSpPr>
            <p:cNvPr id="90117" name="Rectangle 5"/>
            <p:cNvSpPr>
              <a:spLocks noChangeArrowheads="1"/>
            </p:cNvSpPr>
            <p:nvPr/>
          </p:nvSpPr>
          <p:spPr bwMode="auto">
            <a:xfrm>
              <a:off x="2895600" y="2076450"/>
              <a:ext cx="2619375" cy="123825"/>
            </a:xfrm>
            <a:prstGeom prst="rect">
              <a:avLst/>
            </a:prstGeom>
            <a:solidFill>
              <a:srgbClr val="0000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9011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45720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2" name="Picture 11"/>
          <p:cNvPicPr/>
          <p:nvPr/>
        </p:nvPicPr>
        <p:blipFill>
          <a:blip r:embed="rId5" cstate="print"/>
          <a:srcRect l="23931" t="31185" r="7933" b="8732"/>
          <a:stretch>
            <a:fillRect/>
          </a:stretch>
        </p:blipFill>
        <p:spPr bwMode="auto">
          <a:xfrm>
            <a:off x="142844" y="1785926"/>
            <a:ext cx="3786214" cy="2751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0" y="6581025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+mn-lt"/>
              </a:rPr>
              <a:t>An exercise in characterising an area to test its suitability for a </a:t>
            </a:r>
            <a:r>
              <a:rPr lang="en-GB" dirty="0" smtClean="0">
                <a:solidFill>
                  <a:schemeClr val="bg1"/>
                </a:solidFill>
                <a:latin typeface="+mn-lt"/>
              </a:rPr>
              <a:t>radioactive waste </a:t>
            </a:r>
            <a:r>
              <a:rPr lang="en-GB" dirty="0">
                <a:solidFill>
                  <a:schemeClr val="bg1"/>
                </a:solidFill>
                <a:latin typeface="+mn-lt"/>
              </a:rPr>
              <a:t>disposal </a:t>
            </a:r>
            <a:r>
              <a:rPr lang="en-GB" dirty="0" smtClean="0">
                <a:solidFill>
                  <a:schemeClr val="bg1"/>
                </a:solidFill>
                <a:latin typeface="+mn-lt"/>
              </a:rPr>
              <a:t>site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4" name="Picture 2" descr="Bath Feb 2006 12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94902" y="1142984"/>
            <a:ext cx="4191877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72" y="1143000"/>
            <a:ext cx="7886728" cy="500050"/>
          </a:xfrm>
        </p:spPr>
        <p:txBody>
          <a:bodyPr/>
          <a:lstStyle/>
          <a:p>
            <a:r>
              <a:rPr lang="en-GB" dirty="0" err="1" smtClean="0"/>
              <a:t>Overstrand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0" y="6581025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+mn-lt"/>
              </a:rPr>
              <a:t>An </a:t>
            </a:r>
            <a:r>
              <a:rPr lang="en-GB" dirty="0">
                <a:solidFill>
                  <a:schemeClr val="bg1"/>
                </a:solidFill>
                <a:latin typeface="+mn-lt"/>
              </a:rPr>
              <a:t>insurance based problem </a:t>
            </a:r>
            <a:r>
              <a:rPr lang="en-GB" dirty="0" smtClean="0">
                <a:solidFill>
                  <a:schemeClr val="bg1"/>
                </a:solidFill>
                <a:latin typeface="+mn-lt"/>
              </a:rPr>
              <a:t>evaluating a </a:t>
            </a:r>
            <a:r>
              <a:rPr lang="en-GB" dirty="0">
                <a:solidFill>
                  <a:schemeClr val="bg1"/>
                </a:solidFill>
                <a:latin typeface="+mn-lt"/>
              </a:rPr>
              <a:t>coastal landslide </a:t>
            </a:r>
            <a:r>
              <a:rPr lang="en-GB" dirty="0" smtClean="0">
                <a:solidFill>
                  <a:schemeClr val="bg1"/>
                </a:solidFill>
                <a:latin typeface="+mn-lt"/>
              </a:rPr>
              <a:t>to determine </a:t>
            </a:r>
            <a:r>
              <a:rPr lang="en-GB" dirty="0">
                <a:solidFill>
                  <a:schemeClr val="bg1"/>
                </a:solidFill>
                <a:latin typeface="+mn-lt"/>
              </a:rPr>
              <a:t>who should be responsible for </a:t>
            </a:r>
            <a:r>
              <a:rPr lang="en-GB" dirty="0" smtClean="0">
                <a:solidFill>
                  <a:schemeClr val="bg1"/>
                </a:solidFill>
                <a:latin typeface="+mn-lt"/>
              </a:rPr>
              <a:t>the remediation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19810" name="Picture 2" descr="E:\My Canon Edited\2011_10_07 Cromer Overstrand\Cromer 2011 257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3624" y="3614854"/>
            <a:ext cx="4328970" cy="2885980"/>
          </a:xfrm>
          <a:prstGeom prst="rect">
            <a:avLst/>
          </a:prstGeom>
          <a:noFill/>
        </p:spPr>
      </p:pic>
      <p:pic>
        <p:nvPicPr>
          <p:cNvPr id="119811" name="Picture 3" descr="E:\My Canon Edited\2011_10_07 Cromer Overstrand\Cromer 2011 291 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0739" y="1142984"/>
            <a:ext cx="3536181" cy="2357454"/>
          </a:xfrm>
          <a:prstGeom prst="rect">
            <a:avLst/>
          </a:prstGeom>
          <a:noFill/>
        </p:spPr>
      </p:pic>
      <p:pic>
        <p:nvPicPr>
          <p:cNvPr id="119813" name="Picture 5"/>
          <p:cNvPicPr>
            <a:picLocks noChangeAspect="1" noChangeArrowheads="1"/>
          </p:cNvPicPr>
          <p:nvPr/>
        </p:nvPicPr>
        <p:blipFill>
          <a:blip r:embed="rId4" cstate="print"/>
          <a:srcRect l="781" t="8984" r="781" b="5322"/>
          <a:stretch>
            <a:fillRect/>
          </a:stretch>
        </p:blipFill>
        <p:spPr bwMode="auto">
          <a:xfrm>
            <a:off x="1529506" y="1643050"/>
            <a:ext cx="3095614" cy="21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9815" name="Picture 7" descr="http://userweb.port.ac.uk/~gilesd/images/CGM/Ground%20Model%20-%20Sandown%20Bay.jpg"/>
          <p:cNvPicPr>
            <a:picLocks noChangeAspect="1" noChangeArrowheads="1"/>
          </p:cNvPicPr>
          <p:nvPr/>
        </p:nvPicPr>
        <p:blipFill>
          <a:blip r:embed="rId5" cstate="print"/>
          <a:srcRect b="12091"/>
          <a:stretch>
            <a:fillRect/>
          </a:stretch>
        </p:blipFill>
        <p:spPr bwMode="auto">
          <a:xfrm>
            <a:off x="71406" y="3837242"/>
            <a:ext cx="4630739" cy="25207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North Norfolk</a:t>
            </a:r>
            <a:endParaRPr lang="en-GB" dirty="0"/>
          </a:p>
        </p:txBody>
      </p:sp>
      <p:pic>
        <p:nvPicPr>
          <p:cNvPr id="3" name="Picture 4" descr="P101001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1125123"/>
            <a:ext cx="3524274" cy="2643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Dave Giles\My Documents\University\Engineering Stratigraphy\Engineering Stratigraphy Graphics\kelling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857364"/>
            <a:ext cx="396557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Cromer 2005 01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3850321"/>
            <a:ext cx="3534987" cy="265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071565" y="6143644"/>
            <a:ext cx="38576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000" dirty="0">
                <a:latin typeface="+mn-lt"/>
              </a:rPr>
              <a:t>E M Bridges (1998) Classic Landforms of the North Norfolk Coast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581001"/>
            <a:ext cx="90011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+mn-lt"/>
              </a:rPr>
              <a:t>Investigation of the glacial geology and geomorphological reconstruction of a former ice-sheet margin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http://www.sitesatlas.com/Maps/Maps/507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124744"/>
            <a:ext cx="5913447" cy="535573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1916832"/>
            <a:ext cx="136768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err="1" smtClean="0">
                <a:latin typeface="+mn-lt"/>
              </a:rPr>
              <a:t>Villerville</a:t>
            </a:r>
            <a:endParaRPr lang="en-GB" sz="1800" dirty="0" smtClean="0">
              <a:latin typeface="+mn-lt"/>
            </a:endParaRPr>
          </a:p>
          <a:p>
            <a:endParaRPr lang="en-GB" sz="1800" dirty="0" smtClean="0">
              <a:latin typeface="+mn-lt"/>
            </a:endParaRPr>
          </a:p>
          <a:p>
            <a:endParaRPr lang="en-GB" sz="1800" dirty="0" smtClean="0">
              <a:latin typeface="+mn-lt"/>
            </a:endParaRPr>
          </a:p>
          <a:p>
            <a:endParaRPr lang="en-GB" sz="1800" dirty="0" smtClean="0">
              <a:latin typeface="+mn-lt"/>
            </a:endParaRPr>
          </a:p>
          <a:p>
            <a:endParaRPr lang="en-GB" sz="1800" dirty="0" smtClean="0">
              <a:latin typeface="+mn-lt"/>
            </a:endParaRPr>
          </a:p>
          <a:p>
            <a:endParaRPr lang="en-GB" sz="1800" dirty="0" smtClean="0">
              <a:latin typeface="+mn-lt"/>
            </a:endParaRPr>
          </a:p>
          <a:p>
            <a:endParaRPr lang="en-GB" sz="1800" dirty="0" smtClean="0">
              <a:latin typeface="+mn-lt"/>
            </a:endParaRPr>
          </a:p>
          <a:p>
            <a:r>
              <a:rPr lang="en-GB" sz="1800" dirty="0" smtClean="0">
                <a:latin typeface="+mn-lt"/>
              </a:rPr>
              <a:t>Mont Dore</a:t>
            </a:r>
          </a:p>
          <a:p>
            <a:endParaRPr lang="en-GB" sz="1800" dirty="0" smtClean="0">
              <a:latin typeface="+mn-lt"/>
            </a:endParaRPr>
          </a:p>
          <a:p>
            <a:endParaRPr lang="en-GB" sz="1800" dirty="0" smtClean="0">
              <a:latin typeface="+mn-lt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1187624" y="2132856"/>
            <a:ext cx="2304256" cy="1440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5436096" y="2924944"/>
            <a:ext cx="2592288" cy="144016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7452320" y="2708920"/>
            <a:ext cx="16916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>
                <a:latin typeface="+mn-lt"/>
              </a:rPr>
              <a:t>Die</a:t>
            </a:r>
          </a:p>
          <a:p>
            <a:pPr algn="ctr"/>
            <a:endParaRPr lang="en-GB" sz="1800" dirty="0" smtClean="0">
              <a:latin typeface="+mn-lt"/>
            </a:endParaRPr>
          </a:p>
          <a:p>
            <a:pPr algn="ctr"/>
            <a:endParaRPr lang="en-GB" sz="1800" dirty="0" smtClean="0">
              <a:latin typeface="+mn-lt"/>
            </a:endParaRPr>
          </a:p>
          <a:p>
            <a:pPr algn="ctr"/>
            <a:endParaRPr lang="en-GB" sz="1800" dirty="0" smtClean="0">
              <a:latin typeface="+mn-lt"/>
            </a:endParaRPr>
          </a:p>
          <a:p>
            <a:pPr algn="ctr"/>
            <a:endParaRPr lang="en-GB" sz="1800" dirty="0" smtClean="0">
              <a:latin typeface="+mn-lt"/>
            </a:endParaRPr>
          </a:p>
          <a:p>
            <a:pPr algn="ctr"/>
            <a:r>
              <a:rPr lang="en-GB" sz="1800" dirty="0" smtClean="0">
                <a:latin typeface="+mn-lt"/>
              </a:rPr>
              <a:t>Sinard</a:t>
            </a:r>
          </a:p>
          <a:p>
            <a:pPr algn="ctr"/>
            <a:endParaRPr lang="en-GB" sz="1800" dirty="0" smtClean="0">
              <a:latin typeface="+mn-lt"/>
            </a:endParaRPr>
          </a:p>
          <a:p>
            <a:pPr algn="ctr"/>
            <a:endParaRPr lang="en-GB" sz="1800" dirty="0" smtClean="0">
              <a:latin typeface="+mn-lt"/>
            </a:endParaRPr>
          </a:p>
          <a:p>
            <a:pPr algn="ctr"/>
            <a:r>
              <a:rPr lang="en-GB" sz="1800" dirty="0" err="1" smtClean="0">
                <a:latin typeface="+mn-lt"/>
              </a:rPr>
              <a:t>Castellane</a:t>
            </a:r>
            <a:endParaRPr lang="en-GB" sz="1800" dirty="0" smtClean="0">
              <a:latin typeface="+mn-lt"/>
            </a:endParaRPr>
          </a:p>
          <a:p>
            <a:pPr algn="ctr"/>
            <a:endParaRPr lang="en-GB" sz="1800" dirty="0" smtClean="0">
              <a:latin typeface="+mn-lt"/>
            </a:endParaRPr>
          </a:p>
          <a:p>
            <a:pPr algn="ctr"/>
            <a:r>
              <a:rPr lang="en-GB" sz="1800" dirty="0" err="1" smtClean="0">
                <a:latin typeface="+mn-lt"/>
              </a:rPr>
              <a:t>Malpasset</a:t>
            </a:r>
            <a:endParaRPr lang="en-GB" sz="1800" dirty="0">
              <a:latin typeface="+mn-lt"/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1403648" y="4077072"/>
            <a:ext cx="3168352" cy="7200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 flipH="1">
            <a:off x="5796136" y="4293096"/>
            <a:ext cx="2088232" cy="1440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 flipH="1" flipV="1">
            <a:off x="6012160" y="4869160"/>
            <a:ext cx="1584176" cy="21602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 flipH="1" flipV="1">
            <a:off x="6156176" y="5157192"/>
            <a:ext cx="1512168" cy="5040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Castellane</a:t>
            </a:r>
            <a:endParaRPr lang="en-GB" dirty="0"/>
          </a:p>
        </p:txBody>
      </p:sp>
      <p:pic>
        <p:nvPicPr>
          <p:cNvPr id="93186" name="Picture 2" descr="http://a5.sphotos.ak.fbcdn.net/hphotos-ak-snc6/206675_7984435513_663555513_305668_408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847" y="2143116"/>
            <a:ext cx="5205409" cy="3904058"/>
          </a:xfrm>
          <a:prstGeom prst="rect">
            <a:avLst/>
          </a:prstGeom>
          <a:noFill/>
        </p:spPr>
      </p:pic>
      <p:pic>
        <p:nvPicPr>
          <p:cNvPr id="93187" name="Picture 3" descr="E:\My Olympus\France 2007\France 2007 3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1117055"/>
            <a:ext cx="3463595" cy="2597697"/>
          </a:xfrm>
          <a:prstGeom prst="rect">
            <a:avLst/>
          </a:prstGeom>
          <a:noFill/>
        </p:spPr>
      </p:pic>
      <p:pic>
        <p:nvPicPr>
          <p:cNvPr id="93188" name="Picture 4" descr="E:\My Olympus\France 2006\France 2006 2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8320" y="3857628"/>
            <a:ext cx="3524274" cy="264320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6581025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+mn-lt"/>
              </a:rPr>
              <a:t>A road improvement scheme through </a:t>
            </a:r>
            <a:r>
              <a:rPr lang="en-GB" dirty="0" smtClean="0">
                <a:solidFill>
                  <a:schemeClr val="bg1"/>
                </a:solidFill>
                <a:latin typeface="+mn-lt"/>
              </a:rPr>
              <a:t>an area dominated by structural </a:t>
            </a:r>
            <a:r>
              <a:rPr lang="en-GB" dirty="0">
                <a:solidFill>
                  <a:schemeClr val="bg1"/>
                </a:solidFill>
                <a:latin typeface="+mn-lt"/>
              </a:rPr>
              <a:t>geological problems </a:t>
            </a:r>
            <a:r>
              <a:rPr lang="en-GB" dirty="0" smtClean="0">
                <a:solidFill>
                  <a:schemeClr val="bg1"/>
                </a:solidFill>
                <a:latin typeface="+mn-lt"/>
              </a:rPr>
              <a:t>and </a:t>
            </a:r>
            <a:r>
              <a:rPr lang="en-GB" dirty="0">
                <a:solidFill>
                  <a:schemeClr val="bg1"/>
                </a:solidFill>
                <a:latin typeface="+mn-lt"/>
              </a:rPr>
              <a:t>major rock </a:t>
            </a:r>
            <a:r>
              <a:rPr lang="en-GB" dirty="0" smtClean="0">
                <a:solidFill>
                  <a:schemeClr val="bg1"/>
                </a:solidFill>
                <a:latin typeface="+mn-lt"/>
              </a:rPr>
              <a:t>falls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Villerville</a:t>
            </a:r>
            <a:endParaRPr lang="en-GB" dirty="0"/>
          </a:p>
        </p:txBody>
      </p:sp>
      <p:pic>
        <p:nvPicPr>
          <p:cNvPr id="89089" name="Picture 1" descr="Vill 2004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2332" y="3786190"/>
            <a:ext cx="362026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031" descr="P10100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1071546"/>
            <a:ext cx="3536751" cy="2652563"/>
          </a:xfrm>
          <a:prstGeom prst="rect">
            <a:avLst/>
          </a:prstGeom>
          <a:noFill/>
        </p:spPr>
      </p:pic>
      <p:pic>
        <p:nvPicPr>
          <p:cNvPr id="5" name="Picture 1030" descr="Villerville 2006 0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1714488"/>
            <a:ext cx="3548455" cy="266134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6581025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+mn-lt"/>
              </a:rPr>
              <a:t>Geomorphological terrain evaluation and hazard assessment </a:t>
            </a:r>
            <a:r>
              <a:rPr lang="en-GB" dirty="0" smtClean="0">
                <a:solidFill>
                  <a:schemeClr val="bg1"/>
                </a:solidFill>
                <a:latin typeface="+mn-lt"/>
              </a:rPr>
              <a:t>exercise considering </a:t>
            </a:r>
            <a:r>
              <a:rPr lang="en-GB" dirty="0">
                <a:solidFill>
                  <a:schemeClr val="bg1"/>
                </a:solidFill>
                <a:latin typeface="+mn-lt"/>
              </a:rPr>
              <a:t>a new route for a coastal </a:t>
            </a:r>
            <a:r>
              <a:rPr lang="en-GB" dirty="0" smtClean="0">
                <a:solidFill>
                  <a:schemeClr val="bg1"/>
                </a:solidFill>
                <a:latin typeface="+mn-lt"/>
              </a:rPr>
              <a:t>road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9091" name="Picture 3" descr="http://a2.sphotos.ak.fbcdn.net/hphotos-ak-snc6/199270_7983315513_663555513_216126_1115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4429132"/>
            <a:ext cx="2762269" cy="2071702"/>
          </a:xfrm>
          <a:prstGeom prst="rect">
            <a:avLst/>
          </a:prstGeom>
          <a:noFill/>
        </p:spPr>
      </p:pic>
      <p:pic>
        <p:nvPicPr>
          <p:cNvPr id="9" name="Picture 3" descr="E:\My Olympus\Villerville June 2008\Villerville 2008 0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06" y="4500570"/>
            <a:ext cx="2452737" cy="18395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1143000"/>
            <a:ext cx="8029604" cy="609600"/>
          </a:xfrm>
        </p:spPr>
        <p:txBody>
          <a:bodyPr/>
          <a:lstStyle/>
          <a:p>
            <a:r>
              <a:rPr lang="en-GB" dirty="0" err="1" smtClean="0"/>
              <a:t>Malpasset</a:t>
            </a:r>
            <a:endParaRPr lang="en-GB" dirty="0"/>
          </a:p>
        </p:txBody>
      </p:sp>
      <p:pic>
        <p:nvPicPr>
          <p:cNvPr id="3" name="Picture 3" descr="C:\Documents and Settings\Dave Giles\My Documents\My Pictures\France 2006\France 2006 3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3714752"/>
            <a:ext cx="3729030" cy="27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 descr="France 2005 36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8351" y="1107289"/>
            <a:ext cx="3381367" cy="253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6" name="Picture 2" descr="http://a3.sphotos.ak.fbcdn.net/hphotos-ak-snc6/215466_7986580513_663555513_452337_9530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214554"/>
            <a:ext cx="5157783" cy="38683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6581025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+mn-lt"/>
              </a:rPr>
              <a:t>A geotechnical forensics exercise to establish why the dam at </a:t>
            </a:r>
            <a:r>
              <a:rPr lang="en-GB" dirty="0" err="1">
                <a:solidFill>
                  <a:schemeClr val="bg1"/>
                </a:solidFill>
                <a:latin typeface="+mn-lt"/>
              </a:rPr>
              <a:t>Malpasset</a:t>
            </a:r>
            <a:r>
              <a:rPr lang="en-GB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dirty="0" smtClean="0">
                <a:solidFill>
                  <a:schemeClr val="bg1"/>
                </a:solidFill>
                <a:latin typeface="+mn-lt"/>
              </a:rPr>
              <a:t>failed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Outline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Applied Geoscience Courses @ Portsmouth </a:t>
            </a:r>
          </a:p>
          <a:p>
            <a:endParaRPr lang="en-GB" dirty="0" smtClean="0"/>
          </a:p>
          <a:p>
            <a:r>
              <a:rPr lang="en-GB" dirty="0" smtClean="0"/>
              <a:t>Fieldwork Programme</a:t>
            </a:r>
          </a:p>
          <a:p>
            <a:endParaRPr lang="en-GB" dirty="0" smtClean="0"/>
          </a:p>
          <a:p>
            <a:r>
              <a:rPr lang="en-GB" dirty="0" smtClean="0">
                <a:solidFill>
                  <a:schemeClr val="tx1"/>
                </a:solidFill>
              </a:rPr>
              <a:t>The Problem-Based Exercises</a:t>
            </a:r>
          </a:p>
          <a:p>
            <a:endParaRPr lang="en-GB" dirty="0" smtClean="0"/>
          </a:p>
          <a:p>
            <a:r>
              <a:rPr lang="en-GB" dirty="0" smtClean="0"/>
              <a:t>The Student Experience</a:t>
            </a:r>
          </a:p>
          <a:p>
            <a:endParaRPr lang="en-GB" dirty="0" smtClean="0"/>
          </a:p>
          <a:p>
            <a:r>
              <a:rPr lang="en-GB" dirty="0" smtClean="0"/>
              <a:t>Student Feedback &amp; Critique</a:t>
            </a:r>
            <a:endParaRPr lang="en-GB" b="1" dirty="0" smtClean="0"/>
          </a:p>
        </p:txBody>
      </p:sp>
      <p:pic>
        <p:nvPicPr>
          <p:cNvPr id="4" name="Picture 8" descr="http://www.istructe.org/StructuralAwards/2006/images/winners_2006/portsmouthspinnaker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3429000"/>
            <a:ext cx="2486386" cy="30914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Malpasset</a:t>
            </a:r>
            <a:r>
              <a:rPr lang="en-GB" dirty="0" smtClean="0"/>
              <a:t> @ </a:t>
            </a:r>
            <a:r>
              <a:rPr lang="en-GB" dirty="0" err="1" smtClean="0"/>
              <a:t>Malpasset</a:t>
            </a:r>
            <a:endParaRPr lang="en-GB" dirty="0"/>
          </a:p>
        </p:txBody>
      </p:sp>
      <p:pic>
        <p:nvPicPr>
          <p:cNvPr id="3" name="Picture 4" descr="http://a3.sphotos.ak.fbcdn.net/hphotos-ak-snc6/197547_7984925513_663555513_305823_2529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2214554"/>
            <a:ext cx="5357850" cy="4018388"/>
          </a:xfrm>
          <a:prstGeom prst="rect">
            <a:avLst/>
          </a:prstGeom>
          <a:noFill/>
        </p:spPr>
      </p:pic>
      <p:pic>
        <p:nvPicPr>
          <p:cNvPr id="5" name="Picture 2" descr="C:\Documents and Settings\Dave Giles\My Documents\My Pictures\France 2003\MZW\France Study Tour May 2003\Film 4\RIMG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40" y="1572863"/>
            <a:ext cx="3286116" cy="2200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4" name="Picture 2" descr="E:\My Olympus\France 2002\Film 4\P10100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098" y="3881462"/>
            <a:ext cx="3492496" cy="261937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39552" y="6581001"/>
            <a:ext cx="33361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+mn-lt"/>
              </a:rPr>
              <a:t>Problem solving beyond the field exercise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Claps </a:t>
            </a:r>
            <a:r>
              <a:rPr lang="en-GB" dirty="0" err="1" smtClean="0"/>
              <a:t>du</a:t>
            </a:r>
            <a:r>
              <a:rPr lang="en-GB" dirty="0" smtClean="0"/>
              <a:t> </a:t>
            </a:r>
            <a:r>
              <a:rPr lang="en-GB" dirty="0" err="1" smtClean="0"/>
              <a:t>Lucs</a:t>
            </a:r>
            <a:endParaRPr lang="en-GB" dirty="0"/>
          </a:p>
        </p:txBody>
      </p:sp>
      <p:pic>
        <p:nvPicPr>
          <p:cNvPr id="86017" name="Picture 1" descr="France 2006 39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3857628"/>
            <a:ext cx="3500462" cy="262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658100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+mn-lt"/>
              </a:rPr>
              <a:t>A seismic forensic problem to ascertain whether a </a:t>
            </a:r>
            <a:r>
              <a:rPr lang="en-GB" dirty="0" smtClean="0">
                <a:solidFill>
                  <a:schemeClr val="bg1"/>
                </a:solidFill>
                <a:latin typeface="+mn-lt"/>
              </a:rPr>
              <a:t>landslide was seismically </a:t>
            </a:r>
            <a:r>
              <a:rPr lang="en-GB" dirty="0">
                <a:solidFill>
                  <a:schemeClr val="bg1"/>
                </a:solidFill>
                <a:latin typeface="+mn-lt"/>
              </a:rPr>
              <a:t>triggered or was caused by other </a:t>
            </a:r>
            <a:r>
              <a:rPr lang="en-GB" dirty="0" smtClean="0">
                <a:solidFill>
                  <a:schemeClr val="bg1"/>
                </a:solidFill>
                <a:latin typeface="+mn-lt"/>
              </a:rPr>
              <a:t>factors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18786" name="Picture 2" descr="E:\My Olympus\Claps du Lucs\carte_Luc-Misco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357430"/>
            <a:ext cx="4519627" cy="3476636"/>
          </a:xfrm>
          <a:prstGeom prst="rect">
            <a:avLst/>
          </a:prstGeom>
          <a:noFill/>
        </p:spPr>
      </p:pic>
      <p:pic>
        <p:nvPicPr>
          <p:cNvPr id="118787" name="Picture 3" descr="E:\My Olympus\Claps du Lucs\Claps 2005 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1142984"/>
            <a:ext cx="3458216" cy="25936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iles, David Fig Extent of the glaciers at the Wurm Stage Maximum and location of the major  proglacial lakes. ( After Monjuvent, G., 197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951032"/>
            <a:ext cx="4000528" cy="4286280"/>
          </a:xfrm>
          <a:prstGeom prst="rect">
            <a:avLst/>
          </a:prstGeom>
          <a:solidFill>
            <a:schemeClr val="accent1">
              <a:lumMod val="20000"/>
              <a:lumOff val="80000"/>
              <a:alpha val="53000"/>
            </a:schemeClr>
          </a:solidFill>
        </p:spPr>
      </p:pic>
      <p:sp>
        <p:nvSpPr>
          <p:cNvPr id="7" name="Freeform 8"/>
          <p:cNvSpPr>
            <a:spLocks noChangeArrowheads="1"/>
          </p:cNvSpPr>
          <p:nvPr/>
        </p:nvSpPr>
        <p:spPr bwMode="auto">
          <a:xfrm>
            <a:off x="701031" y="4017334"/>
            <a:ext cx="767650" cy="1067850"/>
          </a:xfrm>
          <a:custGeom>
            <a:avLst/>
            <a:gdLst>
              <a:gd name="T0" fmla="*/ 0 w 1058863"/>
              <a:gd name="T1" fmla="*/ 0 h 1367631"/>
              <a:gd name="T2" fmla="*/ 1058863 w 1058863"/>
              <a:gd name="T3" fmla="*/ 1367631 h 1367631"/>
            </a:gdLst>
            <a:ahLst/>
            <a:cxnLst/>
            <a:rect l="T0" t="T1" r="T2" b="T3"/>
            <a:pathLst>
              <a:path w="1058863" h="1367631">
                <a:moveTo>
                  <a:pt x="414338" y="37306"/>
                </a:moveTo>
                <a:cubicBezTo>
                  <a:pt x="400844" y="41672"/>
                  <a:pt x="390525" y="71437"/>
                  <a:pt x="385763" y="89693"/>
                </a:cubicBezTo>
                <a:cubicBezTo>
                  <a:pt x="381001" y="107949"/>
                  <a:pt x="386954" y="130571"/>
                  <a:pt x="385763" y="146843"/>
                </a:cubicBezTo>
                <a:cubicBezTo>
                  <a:pt x="384572" y="163115"/>
                  <a:pt x="378619" y="174227"/>
                  <a:pt x="378619" y="187324"/>
                </a:cubicBezTo>
                <a:cubicBezTo>
                  <a:pt x="378619" y="200421"/>
                  <a:pt x="383382" y="213121"/>
                  <a:pt x="385763" y="225424"/>
                </a:cubicBezTo>
                <a:cubicBezTo>
                  <a:pt x="388144" y="237727"/>
                  <a:pt x="389732" y="250824"/>
                  <a:pt x="392907" y="261143"/>
                </a:cubicBezTo>
                <a:cubicBezTo>
                  <a:pt x="396082" y="271462"/>
                  <a:pt x="397272" y="280987"/>
                  <a:pt x="404813" y="287337"/>
                </a:cubicBezTo>
                <a:cubicBezTo>
                  <a:pt x="412354" y="293687"/>
                  <a:pt x="429817" y="292496"/>
                  <a:pt x="438151" y="299243"/>
                </a:cubicBezTo>
                <a:cubicBezTo>
                  <a:pt x="446485" y="305990"/>
                  <a:pt x="452835" y="315912"/>
                  <a:pt x="454819" y="327818"/>
                </a:cubicBezTo>
                <a:cubicBezTo>
                  <a:pt x="456803" y="339724"/>
                  <a:pt x="450057" y="359569"/>
                  <a:pt x="450057" y="370681"/>
                </a:cubicBezTo>
                <a:cubicBezTo>
                  <a:pt x="450057" y="381793"/>
                  <a:pt x="452438" y="384968"/>
                  <a:pt x="454819" y="394493"/>
                </a:cubicBezTo>
                <a:cubicBezTo>
                  <a:pt x="457200" y="404018"/>
                  <a:pt x="461566" y="417512"/>
                  <a:pt x="464344" y="427831"/>
                </a:cubicBezTo>
                <a:cubicBezTo>
                  <a:pt x="467122" y="438150"/>
                  <a:pt x="469900" y="447675"/>
                  <a:pt x="471488" y="456406"/>
                </a:cubicBezTo>
                <a:cubicBezTo>
                  <a:pt x="473076" y="465137"/>
                  <a:pt x="473869" y="471090"/>
                  <a:pt x="473869" y="480218"/>
                </a:cubicBezTo>
                <a:cubicBezTo>
                  <a:pt x="473869" y="489346"/>
                  <a:pt x="474266" y="500855"/>
                  <a:pt x="471488" y="511174"/>
                </a:cubicBezTo>
                <a:cubicBezTo>
                  <a:pt x="468710" y="521493"/>
                  <a:pt x="459582" y="535781"/>
                  <a:pt x="457201" y="542131"/>
                </a:cubicBezTo>
                <a:cubicBezTo>
                  <a:pt x="454820" y="548481"/>
                  <a:pt x="459582" y="547290"/>
                  <a:pt x="457201" y="549274"/>
                </a:cubicBezTo>
                <a:cubicBezTo>
                  <a:pt x="454820" y="551258"/>
                  <a:pt x="449263" y="552450"/>
                  <a:pt x="442913" y="554037"/>
                </a:cubicBezTo>
                <a:cubicBezTo>
                  <a:pt x="436563" y="555625"/>
                  <a:pt x="430610" y="562768"/>
                  <a:pt x="419101" y="558799"/>
                </a:cubicBezTo>
                <a:cubicBezTo>
                  <a:pt x="407592" y="554830"/>
                  <a:pt x="388541" y="540543"/>
                  <a:pt x="373857" y="530224"/>
                </a:cubicBezTo>
                <a:cubicBezTo>
                  <a:pt x="359173" y="519905"/>
                  <a:pt x="344091" y="507206"/>
                  <a:pt x="330994" y="496887"/>
                </a:cubicBezTo>
                <a:cubicBezTo>
                  <a:pt x="317897" y="486568"/>
                  <a:pt x="306785" y="472678"/>
                  <a:pt x="295276" y="468312"/>
                </a:cubicBezTo>
                <a:cubicBezTo>
                  <a:pt x="283767" y="463946"/>
                  <a:pt x="267494" y="473471"/>
                  <a:pt x="261938" y="470693"/>
                </a:cubicBezTo>
                <a:cubicBezTo>
                  <a:pt x="256382" y="467915"/>
                  <a:pt x="261938" y="451643"/>
                  <a:pt x="261938" y="451643"/>
                </a:cubicBezTo>
                <a:cubicBezTo>
                  <a:pt x="261938" y="444896"/>
                  <a:pt x="263526" y="437356"/>
                  <a:pt x="261938" y="430212"/>
                </a:cubicBezTo>
                <a:cubicBezTo>
                  <a:pt x="260351" y="423068"/>
                  <a:pt x="257175" y="414734"/>
                  <a:pt x="252413" y="408781"/>
                </a:cubicBezTo>
                <a:cubicBezTo>
                  <a:pt x="247651" y="402828"/>
                  <a:pt x="233363" y="394493"/>
                  <a:pt x="233363" y="394493"/>
                </a:cubicBezTo>
                <a:cubicBezTo>
                  <a:pt x="227013" y="389731"/>
                  <a:pt x="220663" y="379412"/>
                  <a:pt x="214313" y="380206"/>
                </a:cubicBezTo>
                <a:cubicBezTo>
                  <a:pt x="207963" y="381000"/>
                  <a:pt x="195263" y="399256"/>
                  <a:pt x="195263" y="399256"/>
                </a:cubicBezTo>
                <a:cubicBezTo>
                  <a:pt x="189707" y="404812"/>
                  <a:pt x="185342" y="406399"/>
                  <a:pt x="180976" y="413543"/>
                </a:cubicBezTo>
                <a:cubicBezTo>
                  <a:pt x="176610" y="420687"/>
                  <a:pt x="170260" y="434180"/>
                  <a:pt x="169069" y="442118"/>
                </a:cubicBezTo>
                <a:cubicBezTo>
                  <a:pt x="167878" y="450056"/>
                  <a:pt x="175420" y="454818"/>
                  <a:pt x="173832" y="461168"/>
                </a:cubicBezTo>
                <a:cubicBezTo>
                  <a:pt x="172245" y="467518"/>
                  <a:pt x="165100" y="472281"/>
                  <a:pt x="159544" y="480218"/>
                </a:cubicBezTo>
                <a:cubicBezTo>
                  <a:pt x="153988" y="488156"/>
                  <a:pt x="147241" y="496887"/>
                  <a:pt x="140494" y="508793"/>
                </a:cubicBezTo>
                <a:cubicBezTo>
                  <a:pt x="133747" y="520699"/>
                  <a:pt x="126207" y="543322"/>
                  <a:pt x="119063" y="551656"/>
                </a:cubicBezTo>
                <a:cubicBezTo>
                  <a:pt x="111919" y="559990"/>
                  <a:pt x="108744" y="558005"/>
                  <a:pt x="97632" y="558799"/>
                </a:cubicBezTo>
                <a:cubicBezTo>
                  <a:pt x="86520" y="559593"/>
                  <a:pt x="67469" y="556815"/>
                  <a:pt x="52388" y="556418"/>
                </a:cubicBezTo>
                <a:cubicBezTo>
                  <a:pt x="37307" y="556021"/>
                  <a:pt x="14288" y="554037"/>
                  <a:pt x="7144" y="556418"/>
                </a:cubicBezTo>
                <a:cubicBezTo>
                  <a:pt x="0" y="558799"/>
                  <a:pt x="3970" y="562769"/>
                  <a:pt x="9526" y="570706"/>
                </a:cubicBezTo>
                <a:cubicBezTo>
                  <a:pt x="15082" y="578644"/>
                  <a:pt x="30560" y="594121"/>
                  <a:pt x="40482" y="604043"/>
                </a:cubicBezTo>
                <a:cubicBezTo>
                  <a:pt x="50404" y="613965"/>
                  <a:pt x="55960" y="623490"/>
                  <a:pt x="69057" y="630237"/>
                </a:cubicBezTo>
                <a:cubicBezTo>
                  <a:pt x="82154" y="636984"/>
                  <a:pt x="107157" y="641349"/>
                  <a:pt x="119063" y="644524"/>
                </a:cubicBezTo>
                <a:cubicBezTo>
                  <a:pt x="130969" y="647699"/>
                  <a:pt x="133350" y="640952"/>
                  <a:pt x="140494" y="649287"/>
                </a:cubicBezTo>
                <a:cubicBezTo>
                  <a:pt x="147638" y="657622"/>
                  <a:pt x="159545" y="680640"/>
                  <a:pt x="161926" y="694531"/>
                </a:cubicBezTo>
                <a:cubicBezTo>
                  <a:pt x="164307" y="708422"/>
                  <a:pt x="159148" y="720725"/>
                  <a:pt x="154782" y="732631"/>
                </a:cubicBezTo>
                <a:cubicBezTo>
                  <a:pt x="150416" y="744537"/>
                  <a:pt x="142876" y="757237"/>
                  <a:pt x="135732" y="765968"/>
                </a:cubicBezTo>
                <a:cubicBezTo>
                  <a:pt x="128588" y="774699"/>
                  <a:pt x="114300" y="775096"/>
                  <a:pt x="111919" y="785018"/>
                </a:cubicBezTo>
                <a:cubicBezTo>
                  <a:pt x="109538" y="794940"/>
                  <a:pt x="116285" y="814783"/>
                  <a:pt x="121444" y="825499"/>
                </a:cubicBezTo>
                <a:cubicBezTo>
                  <a:pt x="126603" y="836215"/>
                  <a:pt x="132160" y="838596"/>
                  <a:pt x="142876" y="849312"/>
                </a:cubicBezTo>
                <a:cubicBezTo>
                  <a:pt x="153592" y="860028"/>
                  <a:pt x="175023" y="876696"/>
                  <a:pt x="185738" y="889793"/>
                </a:cubicBezTo>
                <a:cubicBezTo>
                  <a:pt x="196454" y="902890"/>
                  <a:pt x="201216" y="918765"/>
                  <a:pt x="207169" y="927893"/>
                </a:cubicBezTo>
                <a:cubicBezTo>
                  <a:pt x="213122" y="937021"/>
                  <a:pt x="215504" y="935831"/>
                  <a:pt x="221457" y="944562"/>
                </a:cubicBezTo>
                <a:cubicBezTo>
                  <a:pt x="227410" y="953293"/>
                  <a:pt x="235744" y="962819"/>
                  <a:pt x="242888" y="980281"/>
                </a:cubicBezTo>
                <a:cubicBezTo>
                  <a:pt x="250032" y="997743"/>
                  <a:pt x="258366" y="1032272"/>
                  <a:pt x="264319" y="1049337"/>
                </a:cubicBezTo>
                <a:cubicBezTo>
                  <a:pt x="270272" y="1066403"/>
                  <a:pt x="278607" y="1069974"/>
                  <a:pt x="278607" y="1082674"/>
                </a:cubicBezTo>
                <a:cubicBezTo>
                  <a:pt x="278607" y="1095374"/>
                  <a:pt x="267891" y="1113234"/>
                  <a:pt x="264319" y="1125537"/>
                </a:cubicBezTo>
                <a:cubicBezTo>
                  <a:pt x="260747" y="1137840"/>
                  <a:pt x="254398" y="1148159"/>
                  <a:pt x="257176" y="1156493"/>
                </a:cubicBezTo>
                <a:cubicBezTo>
                  <a:pt x="259954" y="1164827"/>
                  <a:pt x="271860" y="1171574"/>
                  <a:pt x="280988" y="1175543"/>
                </a:cubicBezTo>
                <a:cubicBezTo>
                  <a:pt x="290116" y="1179512"/>
                  <a:pt x="302816" y="1179909"/>
                  <a:pt x="311944" y="1180306"/>
                </a:cubicBezTo>
                <a:cubicBezTo>
                  <a:pt x="321072" y="1180703"/>
                  <a:pt x="325835" y="1174352"/>
                  <a:pt x="335757" y="1177924"/>
                </a:cubicBezTo>
                <a:cubicBezTo>
                  <a:pt x="345679" y="1181496"/>
                  <a:pt x="359967" y="1190625"/>
                  <a:pt x="371476" y="1201737"/>
                </a:cubicBezTo>
                <a:cubicBezTo>
                  <a:pt x="382985" y="1212849"/>
                  <a:pt x="398066" y="1233090"/>
                  <a:pt x="404813" y="1244599"/>
                </a:cubicBezTo>
                <a:cubicBezTo>
                  <a:pt x="411560" y="1256108"/>
                  <a:pt x="408385" y="1263252"/>
                  <a:pt x="411957" y="1270793"/>
                </a:cubicBezTo>
                <a:cubicBezTo>
                  <a:pt x="415529" y="1278334"/>
                  <a:pt x="418307" y="1281906"/>
                  <a:pt x="426244" y="1289843"/>
                </a:cubicBezTo>
                <a:cubicBezTo>
                  <a:pt x="434181" y="1297780"/>
                  <a:pt x="452438" y="1309687"/>
                  <a:pt x="459582" y="1318418"/>
                </a:cubicBezTo>
                <a:cubicBezTo>
                  <a:pt x="466726" y="1327149"/>
                  <a:pt x="466329" y="1336278"/>
                  <a:pt x="469107" y="1342231"/>
                </a:cubicBezTo>
                <a:cubicBezTo>
                  <a:pt x="471885" y="1348184"/>
                  <a:pt x="470695" y="1350168"/>
                  <a:pt x="476251" y="1354137"/>
                </a:cubicBezTo>
                <a:cubicBezTo>
                  <a:pt x="481807" y="1358106"/>
                  <a:pt x="494903" y="1367631"/>
                  <a:pt x="502444" y="1366043"/>
                </a:cubicBezTo>
                <a:cubicBezTo>
                  <a:pt x="509985" y="1364455"/>
                  <a:pt x="516732" y="1352550"/>
                  <a:pt x="521494" y="1344612"/>
                </a:cubicBezTo>
                <a:cubicBezTo>
                  <a:pt x="526257" y="1336675"/>
                  <a:pt x="531019" y="1318418"/>
                  <a:pt x="531019" y="1318418"/>
                </a:cubicBezTo>
                <a:cubicBezTo>
                  <a:pt x="534194" y="1309687"/>
                  <a:pt x="532210" y="1298971"/>
                  <a:pt x="540544" y="1292224"/>
                </a:cubicBezTo>
                <a:cubicBezTo>
                  <a:pt x="548878" y="1285477"/>
                  <a:pt x="569516" y="1282700"/>
                  <a:pt x="581026" y="1277937"/>
                </a:cubicBezTo>
                <a:cubicBezTo>
                  <a:pt x="592536" y="1273174"/>
                  <a:pt x="598092" y="1264840"/>
                  <a:pt x="609601" y="1263649"/>
                </a:cubicBezTo>
                <a:cubicBezTo>
                  <a:pt x="621110" y="1262458"/>
                  <a:pt x="637779" y="1269206"/>
                  <a:pt x="650082" y="1270793"/>
                </a:cubicBezTo>
                <a:cubicBezTo>
                  <a:pt x="662385" y="1272380"/>
                  <a:pt x="671116" y="1271587"/>
                  <a:pt x="683419" y="1273174"/>
                </a:cubicBezTo>
                <a:cubicBezTo>
                  <a:pt x="695722" y="1274761"/>
                  <a:pt x="714773" y="1281906"/>
                  <a:pt x="723901" y="1280318"/>
                </a:cubicBezTo>
                <a:cubicBezTo>
                  <a:pt x="733029" y="1278731"/>
                  <a:pt x="733029" y="1269999"/>
                  <a:pt x="738188" y="1263649"/>
                </a:cubicBezTo>
                <a:cubicBezTo>
                  <a:pt x="743347" y="1257299"/>
                  <a:pt x="751285" y="1249759"/>
                  <a:pt x="754857" y="1242218"/>
                </a:cubicBezTo>
                <a:cubicBezTo>
                  <a:pt x="758429" y="1234677"/>
                  <a:pt x="756841" y="1224756"/>
                  <a:pt x="759619" y="1218406"/>
                </a:cubicBezTo>
                <a:cubicBezTo>
                  <a:pt x="762397" y="1212056"/>
                  <a:pt x="765573" y="1207690"/>
                  <a:pt x="771526" y="1204118"/>
                </a:cubicBezTo>
                <a:cubicBezTo>
                  <a:pt x="777479" y="1200546"/>
                  <a:pt x="781448" y="1197371"/>
                  <a:pt x="795338" y="1196974"/>
                </a:cubicBezTo>
                <a:cubicBezTo>
                  <a:pt x="809228" y="1196577"/>
                  <a:pt x="838597" y="1201340"/>
                  <a:pt x="854869" y="1201737"/>
                </a:cubicBezTo>
                <a:cubicBezTo>
                  <a:pt x="871141" y="1202134"/>
                  <a:pt x="878682" y="1206103"/>
                  <a:pt x="892969" y="1199356"/>
                </a:cubicBezTo>
                <a:cubicBezTo>
                  <a:pt x="907256" y="1192609"/>
                  <a:pt x="931466" y="1172766"/>
                  <a:pt x="940594" y="1161256"/>
                </a:cubicBezTo>
                <a:cubicBezTo>
                  <a:pt x="949722" y="1149747"/>
                  <a:pt x="948532" y="1139030"/>
                  <a:pt x="947738" y="1130299"/>
                </a:cubicBezTo>
                <a:cubicBezTo>
                  <a:pt x="946944" y="1121568"/>
                  <a:pt x="943770" y="1120377"/>
                  <a:pt x="935832" y="1108868"/>
                </a:cubicBezTo>
                <a:cubicBezTo>
                  <a:pt x="927895" y="1097359"/>
                  <a:pt x="910035" y="1074340"/>
                  <a:pt x="900113" y="1061243"/>
                </a:cubicBezTo>
                <a:cubicBezTo>
                  <a:pt x="890191" y="1048146"/>
                  <a:pt x="881063" y="1041003"/>
                  <a:pt x="876301" y="1030287"/>
                </a:cubicBezTo>
                <a:cubicBezTo>
                  <a:pt x="871539" y="1019571"/>
                  <a:pt x="872332" y="1006077"/>
                  <a:pt x="871538" y="996949"/>
                </a:cubicBezTo>
                <a:cubicBezTo>
                  <a:pt x="870744" y="987821"/>
                  <a:pt x="869554" y="984249"/>
                  <a:pt x="871538" y="975518"/>
                </a:cubicBezTo>
                <a:cubicBezTo>
                  <a:pt x="873522" y="966787"/>
                  <a:pt x="878285" y="955674"/>
                  <a:pt x="883444" y="944562"/>
                </a:cubicBezTo>
                <a:cubicBezTo>
                  <a:pt x="888603" y="933450"/>
                  <a:pt x="896938" y="918368"/>
                  <a:pt x="902494" y="908843"/>
                </a:cubicBezTo>
                <a:cubicBezTo>
                  <a:pt x="908050" y="899318"/>
                  <a:pt x="915988" y="895349"/>
                  <a:pt x="916782" y="887412"/>
                </a:cubicBezTo>
                <a:cubicBezTo>
                  <a:pt x="917576" y="879475"/>
                  <a:pt x="910035" y="867965"/>
                  <a:pt x="907257" y="861218"/>
                </a:cubicBezTo>
                <a:cubicBezTo>
                  <a:pt x="904479" y="854471"/>
                  <a:pt x="905272" y="850106"/>
                  <a:pt x="900113" y="846931"/>
                </a:cubicBezTo>
                <a:cubicBezTo>
                  <a:pt x="894954" y="843756"/>
                  <a:pt x="885429" y="839390"/>
                  <a:pt x="876301" y="842168"/>
                </a:cubicBezTo>
                <a:cubicBezTo>
                  <a:pt x="867173" y="844946"/>
                  <a:pt x="853678" y="857249"/>
                  <a:pt x="845344" y="863599"/>
                </a:cubicBezTo>
                <a:cubicBezTo>
                  <a:pt x="837010" y="869949"/>
                  <a:pt x="826294" y="880268"/>
                  <a:pt x="826294" y="880268"/>
                </a:cubicBezTo>
                <a:cubicBezTo>
                  <a:pt x="819944" y="885824"/>
                  <a:pt x="814785" y="893365"/>
                  <a:pt x="807244" y="896937"/>
                </a:cubicBezTo>
                <a:cubicBezTo>
                  <a:pt x="799703" y="900509"/>
                  <a:pt x="789385" y="900905"/>
                  <a:pt x="781051" y="901699"/>
                </a:cubicBezTo>
                <a:cubicBezTo>
                  <a:pt x="772717" y="902493"/>
                  <a:pt x="757238" y="901699"/>
                  <a:pt x="757238" y="901699"/>
                </a:cubicBezTo>
                <a:lnTo>
                  <a:pt x="728663" y="901699"/>
                </a:lnTo>
                <a:cubicBezTo>
                  <a:pt x="717947" y="901699"/>
                  <a:pt x="701278" y="906065"/>
                  <a:pt x="692944" y="901699"/>
                </a:cubicBezTo>
                <a:cubicBezTo>
                  <a:pt x="684610" y="897333"/>
                  <a:pt x="683419" y="879871"/>
                  <a:pt x="678657" y="875506"/>
                </a:cubicBezTo>
                <a:cubicBezTo>
                  <a:pt x="673895" y="871141"/>
                  <a:pt x="670719" y="875109"/>
                  <a:pt x="664369" y="875506"/>
                </a:cubicBezTo>
                <a:cubicBezTo>
                  <a:pt x="658019" y="875903"/>
                  <a:pt x="648891" y="875506"/>
                  <a:pt x="640557" y="877887"/>
                </a:cubicBezTo>
                <a:cubicBezTo>
                  <a:pt x="632223" y="880268"/>
                  <a:pt x="618729" y="883443"/>
                  <a:pt x="614363" y="889793"/>
                </a:cubicBezTo>
                <a:cubicBezTo>
                  <a:pt x="609997" y="896143"/>
                  <a:pt x="617141" y="910828"/>
                  <a:pt x="614363" y="915987"/>
                </a:cubicBezTo>
                <a:cubicBezTo>
                  <a:pt x="611585" y="921146"/>
                  <a:pt x="602853" y="918368"/>
                  <a:pt x="597694" y="920749"/>
                </a:cubicBezTo>
                <a:cubicBezTo>
                  <a:pt x="592535" y="923130"/>
                  <a:pt x="590154" y="929877"/>
                  <a:pt x="583407" y="930274"/>
                </a:cubicBezTo>
                <a:cubicBezTo>
                  <a:pt x="576660" y="930671"/>
                  <a:pt x="567135" y="933053"/>
                  <a:pt x="557213" y="923131"/>
                </a:cubicBezTo>
                <a:cubicBezTo>
                  <a:pt x="547291" y="913209"/>
                  <a:pt x="533798" y="889396"/>
                  <a:pt x="523876" y="870743"/>
                </a:cubicBezTo>
                <a:cubicBezTo>
                  <a:pt x="513954" y="852090"/>
                  <a:pt x="501651" y="831056"/>
                  <a:pt x="497682" y="811212"/>
                </a:cubicBezTo>
                <a:cubicBezTo>
                  <a:pt x="493713" y="791368"/>
                  <a:pt x="503238" y="771525"/>
                  <a:pt x="500063" y="751681"/>
                </a:cubicBezTo>
                <a:cubicBezTo>
                  <a:pt x="496888" y="731837"/>
                  <a:pt x="482204" y="706436"/>
                  <a:pt x="478632" y="692149"/>
                </a:cubicBezTo>
                <a:cubicBezTo>
                  <a:pt x="475060" y="677862"/>
                  <a:pt x="476648" y="673893"/>
                  <a:pt x="478632" y="665956"/>
                </a:cubicBezTo>
                <a:cubicBezTo>
                  <a:pt x="480616" y="658019"/>
                  <a:pt x="483791" y="644921"/>
                  <a:pt x="490538" y="644524"/>
                </a:cubicBezTo>
                <a:cubicBezTo>
                  <a:pt x="497285" y="644127"/>
                  <a:pt x="508397" y="654843"/>
                  <a:pt x="519113" y="663574"/>
                </a:cubicBezTo>
                <a:cubicBezTo>
                  <a:pt x="529829" y="672305"/>
                  <a:pt x="545307" y="688181"/>
                  <a:pt x="554832" y="696912"/>
                </a:cubicBezTo>
                <a:cubicBezTo>
                  <a:pt x="564357" y="705643"/>
                  <a:pt x="571104" y="709215"/>
                  <a:pt x="576263" y="715962"/>
                </a:cubicBezTo>
                <a:cubicBezTo>
                  <a:pt x="581422" y="722709"/>
                  <a:pt x="584994" y="730249"/>
                  <a:pt x="585788" y="737393"/>
                </a:cubicBezTo>
                <a:cubicBezTo>
                  <a:pt x="586582" y="744537"/>
                  <a:pt x="579835" y="753665"/>
                  <a:pt x="581026" y="758824"/>
                </a:cubicBezTo>
                <a:cubicBezTo>
                  <a:pt x="582217" y="763983"/>
                  <a:pt x="588170" y="764777"/>
                  <a:pt x="592932" y="768349"/>
                </a:cubicBezTo>
                <a:cubicBezTo>
                  <a:pt x="597694" y="771921"/>
                  <a:pt x="600870" y="780653"/>
                  <a:pt x="609601" y="780256"/>
                </a:cubicBezTo>
                <a:cubicBezTo>
                  <a:pt x="618332" y="779859"/>
                  <a:pt x="636191" y="769937"/>
                  <a:pt x="645319" y="765968"/>
                </a:cubicBezTo>
                <a:cubicBezTo>
                  <a:pt x="654447" y="761999"/>
                  <a:pt x="658813" y="759618"/>
                  <a:pt x="664369" y="756443"/>
                </a:cubicBezTo>
                <a:cubicBezTo>
                  <a:pt x="669925" y="753268"/>
                  <a:pt x="669926" y="749299"/>
                  <a:pt x="678657" y="746918"/>
                </a:cubicBezTo>
                <a:cubicBezTo>
                  <a:pt x="687388" y="744537"/>
                  <a:pt x="702073" y="740965"/>
                  <a:pt x="716757" y="742156"/>
                </a:cubicBezTo>
                <a:cubicBezTo>
                  <a:pt x="731441" y="743347"/>
                  <a:pt x="752079" y="752078"/>
                  <a:pt x="766763" y="754062"/>
                </a:cubicBezTo>
                <a:cubicBezTo>
                  <a:pt x="781447" y="756046"/>
                  <a:pt x="804863" y="754062"/>
                  <a:pt x="804863" y="754062"/>
                </a:cubicBezTo>
                <a:lnTo>
                  <a:pt x="847726" y="754062"/>
                </a:lnTo>
                <a:cubicBezTo>
                  <a:pt x="861617" y="754062"/>
                  <a:pt x="879476" y="759618"/>
                  <a:pt x="888207" y="754062"/>
                </a:cubicBezTo>
                <a:cubicBezTo>
                  <a:pt x="896938" y="748506"/>
                  <a:pt x="896541" y="730249"/>
                  <a:pt x="900113" y="720724"/>
                </a:cubicBezTo>
                <a:cubicBezTo>
                  <a:pt x="903685" y="711199"/>
                  <a:pt x="903685" y="704453"/>
                  <a:pt x="909638" y="696912"/>
                </a:cubicBezTo>
                <a:cubicBezTo>
                  <a:pt x="915591" y="689371"/>
                  <a:pt x="926704" y="679053"/>
                  <a:pt x="935832" y="675481"/>
                </a:cubicBezTo>
                <a:cubicBezTo>
                  <a:pt x="944960" y="671909"/>
                  <a:pt x="955279" y="677069"/>
                  <a:pt x="964407" y="675481"/>
                </a:cubicBezTo>
                <a:cubicBezTo>
                  <a:pt x="973535" y="673894"/>
                  <a:pt x="983457" y="673497"/>
                  <a:pt x="990601" y="665956"/>
                </a:cubicBezTo>
                <a:cubicBezTo>
                  <a:pt x="997745" y="658415"/>
                  <a:pt x="1002904" y="639762"/>
                  <a:pt x="1007269" y="630237"/>
                </a:cubicBezTo>
                <a:cubicBezTo>
                  <a:pt x="1011635" y="620712"/>
                  <a:pt x="1008460" y="615553"/>
                  <a:pt x="1016794" y="608806"/>
                </a:cubicBezTo>
                <a:cubicBezTo>
                  <a:pt x="1025128" y="602059"/>
                  <a:pt x="1058863" y="602456"/>
                  <a:pt x="1057276" y="589756"/>
                </a:cubicBezTo>
                <a:cubicBezTo>
                  <a:pt x="1055689" y="577056"/>
                  <a:pt x="1015603" y="548084"/>
                  <a:pt x="1007269" y="532606"/>
                </a:cubicBezTo>
                <a:cubicBezTo>
                  <a:pt x="998935" y="517128"/>
                  <a:pt x="1007269" y="496887"/>
                  <a:pt x="1007269" y="496887"/>
                </a:cubicBezTo>
                <a:cubicBezTo>
                  <a:pt x="1007269" y="485775"/>
                  <a:pt x="1009650" y="471884"/>
                  <a:pt x="1007269" y="465931"/>
                </a:cubicBezTo>
                <a:cubicBezTo>
                  <a:pt x="1004888" y="459978"/>
                  <a:pt x="998935" y="459581"/>
                  <a:pt x="992982" y="461168"/>
                </a:cubicBezTo>
                <a:cubicBezTo>
                  <a:pt x="987029" y="462756"/>
                  <a:pt x="978695" y="470297"/>
                  <a:pt x="971551" y="475456"/>
                </a:cubicBezTo>
                <a:cubicBezTo>
                  <a:pt x="964407" y="480615"/>
                  <a:pt x="955278" y="486568"/>
                  <a:pt x="950119" y="492124"/>
                </a:cubicBezTo>
                <a:cubicBezTo>
                  <a:pt x="944960" y="497680"/>
                  <a:pt x="947341" y="504824"/>
                  <a:pt x="940594" y="508793"/>
                </a:cubicBezTo>
                <a:cubicBezTo>
                  <a:pt x="933847" y="512762"/>
                  <a:pt x="923132" y="513953"/>
                  <a:pt x="909638" y="515937"/>
                </a:cubicBezTo>
                <a:cubicBezTo>
                  <a:pt x="896144" y="517921"/>
                  <a:pt x="871141" y="516730"/>
                  <a:pt x="859632" y="520699"/>
                </a:cubicBezTo>
                <a:cubicBezTo>
                  <a:pt x="848123" y="524668"/>
                  <a:pt x="845741" y="534987"/>
                  <a:pt x="840582" y="539749"/>
                </a:cubicBezTo>
                <a:cubicBezTo>
                  <a:pt x="835423" y="544512"/>
                  <a:pt x="835820" y="546099"/>
                  <a:pt x="828676" y="549274"/>
                </a:cubicBezTo>
                <a:cubicBezTo>
                  <a:pt x="821532" y="552449"/>
                  <a:pt x="808435" y="556815"/>
                  <a:pt x="797719" y="558799"/>
                </a:cubicBezTo>
                <a:cubicBezTo>
                  <a:pt x="787003" y="560784"/>
                  <a:pt x="777479" y="565546"/>
                  <a:pt x="764382" y="561181"/>
                </a:cubicBezTo>
                <a:cubicBezTo>
                  <a:pt x="751285" y="556816"/>
                  <a:pt x="732632" y="540941"/>
                  <a:pt x="719138" y="532606"/>
                </a:cubicBezTo>
                <a:cubicBezTo>
                  <a:pt x="705644" y="524272"/>
                  <a:pt x="704056" y="520699"/>
                  <a:pt x="683419" y="511174"/>
                </a:cubicBezTo>
                <a:cubicBezTo>
                  <a:pt x="662782" y="501649"/>
                  <a:pt x="613569" y="487759"/>
                  <a:pt x="595313" y="475456"/>
                </a:cubicBezTo>
                <a:cubicBezTo>
                  <a:pt x="577057" y="463153"/>
                  <a:pt x="580629" y="450056"/>
                  <a:pt x="573882" y="437356"/>
                </a:cubicBezTo>
                <a:cubicBezTo>
                  <a:pt x="567135" y="424656"/>
                  <a:pt x="558007" y="409575"/>
                  <a:pt x="554832" y="399256"/>
                </a:cubicBezTo>
                <a:cubicBezTo>
                  <a:pt x="551657" y="388937"/>
                  <a:pt x="554832" y="375443"/>
                  <a:pt x="554832" y="375443"/>
                </a:cubicBezTo>
                <a:cubicBezTo>
                  <a:pt x="554832" y="366315"/>
                  <a:pt x="551657" y="355600"/>
                  <a:pt x="554832" y="344487"/>
                </a:cubicBezTo>
                <a:cubicBezTo>
                  <a:pt x="558007" y="333374"/>
                  <a:pt x="573088" y="323849"/>
                  <a:pt x="573882" y="308768"/>
                </a:cubicBezTo>
                <a:cubicBezTo>
                  <a:pt x="574676" y="293687"/>
                  <a:pt x="560785" y="272652"/>
                  <a:pt x="559594" y="253999"/>
                </a:cubicBezTo>
                <a:cubicBezTo>
                  <a:pt x="558403" y="235346"/>
                  <a:pt x="563563" y="217883"/>
                  <a:pt x="566738" y="196849"/>
                </a:cubicBezTo>
                <a:cubicBezTo>
                  <a:pt x="569913" y="175815"/>
                  <a:pt x="575072" y="149621"/>
                  <a:pt x="578644" y="127793"/>
                </a:cubicBezTo>
                <a:cubicBezTo>
                  <a:pt x="582216" y="105965"/>
                  <a:pt x="587375" y="85725"/>
                  <a:pt x="588169" y="65881"/>
                </a:cubicBezTo>
                <a:cubicBezTo>
                  <a:pt x="588963" y="46037"/>
                  <a:pt x="585391" y="17462"/>
                  <a:pt x="583407" y="8731"/>
                </a:cubicBezTo>
                <a:cubicBezTo>
                  <a:pt x="581423" y="0"/>
                  <a:pt x="579835" y="8334"/>
                  <a:pt x="576263" y="13493"/>
                </a:cubicBezTo>
                <a:cubicBezTo>
                  <a:pt x="572691" y="18652"/>
                  <a:pt x="568723" y="32940"/>
                  <a:pt x="561976" y="39687"/>
                </a:cubicBezTo>
                <a:cubicBezTo>
                  <a:pt x="555229" y="46434"/>
                  <a:pt x="544117" y="49212"/>
                  <a:pt x="535782" y="53974"/>
                </a:cubicBezTo>
                <a:cubicBezTo>
                  <a:pt x="527448" y="58737"/>
                  <a:pt x="519510" y="65881"/>
                  <a:pt x="511969" y="68262"/>
                </a:cubicBezTo>
                <a:cubicBezTo>
                  <a:pt x="504428" y="70643"/>
                  <a:pt x="498078" y="69056"/>
                  <a:pt x="490538" y="68262"/>
                </a:cubicBezTo>
                <a:cubicBezTo>
                  <a:pt x="482998" y="67468"/>
                  <a:pt x="477045" y="69055"/>
                  <a:pt x="466726" y="63499"/>
                </a:cubicBezTo>
                <a:cubicBezTo>
                  <a:pt x="456407" y="57943"/>
                  <a:pt x="427832" y="32940"/>
                  <a:pt x="414338" y="37306"/>
                </a:cubicBezTo>
                <a:close/>
              </a:path>
            </a:pathLst>
          </a:custGeom>
          <a:solidFill>
            <a:srgbClr val="66FFFF">
              <a:alpha val="49019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20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3059832" y="3903439"/>
            <a:ext cx="9861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 dirty="0" err="1">
                <a:solidFill>
                  <a:srgbClr val="FF0000"/>
                </a:solidFill>
                <a:latin typeface="+mn-lt"/>
              </a:rPr>
              <a:t>Sinard</a:t>
            </a:r>
            <a:endParaRPr lang="en-GB" sz="20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9" name="Straight Arrow Connector 10"/>
          <p:cNvCxnSpPr>
            <a:cxnSpLocks noChangeShapeType="1"/>
            <a:endCxn id="7" idx="163"/>
          </p:cNvCxnSpPr>
          <p:nvPr/>
        </p:nvCxnSpPr>
        <p:spPr bwMode="auto">
          <a:xfrm rot="10800000">
            <a:off x="1119958" y="4116554"/>
            <a:ext cx="1925455" cy="29766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Sinard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0" y="6581025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+mn-lt"/>
              </a:rPr>
              <a:t>An exercise to establish </a:t>
            </a:r>
            <a:r>
              <a:rPr lang="en-GB" dirty="0" smtClean="0">
                <a:solidFill>
                  <a:schemeClr val="bg1"/>
                </a:solidFill>
                <a:latin typeface="+mn-lt"/>
              </a:rPr>
              <a:t>limits </a:t>
            </a:r>
            <a:r>
              <a:rPr lang="en-GB" dirty="0">
                <a:solidFill>
                  <a:schemeClr val="bg1"/>
                </a:solidFill>
                <a:latin typeface="+mn-lt"/>
              </a:rPr>
              <a:t>of instability, construct a ground </a:t>
            </a:r>
            <a:r>
              <a:rPr lang="en-GB" dirty="0" smtClean="0">
                <a:solidFill>
                  <a:schemeClr val="bg1"/>
                </a:solidFill>
                <a:latin typeface="+mn-lt"/>
              </a:rPr>
              <a:t>model &amp; promote solutions </a:t>
            </a:r>
            <a:r>
              <a:rPr lang="en-GB" dirty="0">
                <a:solidFill>
                  <a:schemeClr val="bg1"/>
                </a:solidFill>
                <a:latin typeface="+mn-lt"/>
              </a:rPr>
              <a:t>to deal with the </a:t>
            </a:r>
            <a:r>
              <a:rPr lang="en-GB" dirty="0" smtClean="0">
                <a:solidFill>
                  <a:schemeClr val="bg1"/>
                </a:solidFill>
                <a:latin typeface="+mn-lt"/>
              </a:rPr>
              <a:t>hazard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16738" name="Picture 2" descr="E:\My Olympus\France 2004\Film 7\Copy (4) of P10100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1314448"/>
            <a:ext cx="2343149" cy="1757362"/>
          </a:xfrm>
          <a:prstGeom prst="rect">
            <a:avLst/>
          </a:prstGeom>
          <a:noFill/>
        </p:spPr>
      </p:pic>
      <p:pic>
        <p:nvPicPr>
          <p:cNvPr id="116739" name="Picture 3" descr="E:\My Olympus\France 2004\Film 7\Copy of P10100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1353" y="1285860"/>
            <a:ext cx="2401241" cy="1800931"/>
          </a:xfrm>
          <a:prstGeom prst="rect">
            <a:avLst/>
          </a:prstGeom>
          <a:noFill/>
        </p:spPr>
      </p:pic>
      <p:pic>
        <p:nvPicPr>
          <p:cNvPr id="116740" name="Picture 4" descr="E:\My Olympus\France 2008 May\France 2008M 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214686"/>
            <a:ext cx="4315472" cy="32366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1143000"/>
            <a:ext cx="8029604" cy="609600"/>
          </a:xfrm>
        </p:spPr>
        <p:txBody>
          <a:bodyPr/>
          <a:lstStyle/>
          <a:p>
            <a:r>
              <a:rPr lang="en-GB" dirty="0" smtClean="0"/>
              <a:t>Grand </a:t>
            </a:r>
            <a:r>
              <a:rPr lang="en-GB" dirty="0" err="1" smtClean="0"/>
              <a:t>Sarcoui</a:t>
            </a:r>
            <a:endParaRPr lang="en-GB" dirty="0"/>
          </a:p>
        </p:txBody>
      </p:sp>
      <p:sp>
        <p:nvSpPr>
          <p:cNvPr id="92161" name="Rectangle 1"/>
          <p:cNvSpPr>
            <a:spLocks noChangeArrowheads="1"/>
          </p:cNvSpPr>
          <p:nvPr/>
        </p:nvSpPr>
        <p:spPr bwMode="auto">
          <a:xfrm>
            <a:off x="0" y="6570084"/>
            <a:ext cx="9144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Times New Roman" pitchFamily="18" charset="0"/>
              </a:rPr>
              <a:t>A volcanic hazard assessment exercise set in French. Each team contained a member who had studied French</a:t>
            </a:r>
            <a:endParaRPr kumimoji="0" lang="en-GB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92162" name="Picture 2" descr="France 2007 636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 t="23856"/>
          <a:stretch>
            <a:fillRect/>
          </a:stretch>
        </p:blipFill>
        <p:spPr bwMode="auto">
          <a:xfrm>
            <a:off x="4786314" y="4049178"/>
            <a:ext cx="4286280" cy="2451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8" name="Picture 8" descr="http://a5.sphotos.ak.fbcdn.net/hphotos-ak-snc6/199451_7984660513_663555513_305730_3807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107288"/>
            <a:ext cx="3857620" cy="2893216"/>
          </a:xfrm>
          <a:prstGeom prst="rect">
            <a:avLst/>
          </a:prstGeom>
          <a:noFill/>
        </p:spPr>
      </p:pic>
      <p:pic>
        <p:nvPicPr>
          <p:cNvPr id="13107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1785926"/>
            <a:ext cx="3201922" cy="4548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Student Experience</a:t>
            </a:r>
            <a:endParaRPr lang="en-GB" dirty="0"/>
          </a:p>
        </p:txBody>
      </p:sp>
      <p:pic>
        <p:nvPicPr>
          <p:cNvPr id="3" name="Picture 5" descr="http://a8.sphotos.ak.fbcdn.net/hphotos-ak-snc6/200362_7983375513_663555513_216138_9968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3786190"/>
            <a:ext cx="3429024" cy="2571768"/>
          </a:xfrm>
          <a:prstGeom prst="rect">
            <a:avLst/>
          </a:prstGeom>
          <a:noFill/>
        </p:spPr>
      </p:pic>
      <p:pic>
        <p:nvPicPr>
          <p:cNvPr id="114690" name="Picture 2" descr="E:\My Olympus\France 2005\France 2005 5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1142983"/>
            <a:ext cx="3429024" cy="2571769"/>
          </a:xfrm>
          <a:prstGeom prst="rect">
            <a:avLst/>
          </a:prstGeom>
          <a:noFill/>
        </p:spPr>
      </p:pic>
      <p:pic>
        <p:nvPicPr>
          <p:cNvPr id="114693" name="Picture 5" descr="E:\My Olympus\France 2004\Film 7\Copy (2) of P10101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000239"/>
            <a:ext cx="5429288" cy="40719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43000"/>
            <a:ext cx="5112568" cy="485800"/>
          </a:xfrm>
        </p:spPr>
        <p:txBody>
          <a:bodyPr/>
          <a:lstStyle/>
          <a:p>
            <a:r>
              <a:rPr lang="en-GB" dirty="0" smtClean="0"/>
              <a:t>The Student Experience</a:t>
            </a:r>
            <a:endParaRPr lang="en-GB" dirty="0"/>
          </a:p>
        </p:txBody>
      </p:sp>
      <p:pic>
        <p:nvPicPr>
          <p:cNvPr id="117762" name="Picture 2" descr="E:\My Olympus\France 2004\Film 1\P101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3831698"/>
            <a:ext cx="3558846" cy="2669135"/>
          </a:xfrm>
          <a:prstGeom prst="rect">
            <a:avLst/>
          </a:prstGeom>
          <a:noFill/>
        </p:spPr>
      </p:pic>
      <p:pic>
        <p:nvPicPr>
          <p:cNvPr id="117763" name="Picture 3" descr="E:\My Olympus\France 2003\Film 1\P1010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1099196"/>
            <a:ext cx="3571899" cy="2678924"/>
          </a:xfrm>
          <a:prstGeom prst="rect">
            <a:avLst/>
          </a:prstGeom>
          <a:noFill/>
        </p:spPr>
      </p:pic>
      <p:pic>
        <p:nvPicPr>
          <p:cNvPr id="122882" name="Picture 2" descr="http://a4.sphotos.ak.fbcdn.net/hphotos-ak-snc3/23973_10150160206975029_747930028_11675452_7833704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97" y="2420888"/>
            <a:ext cx="2146739" cy="3240360"/>
          </a:xfrm>
          <a:prstGeom prst="rect">
            <a:avLst/>
          </a:prstGeom>
          <a:noFill/>
        </p:spPr>
      </p:pic>
      <p:pic>
        <p:nvPicPr>
          <p:cNvPr id="122884" name="Picture 4" descr="http://a4.sphotos.ak.fbcdn.net/hphotos-ak-snc3/23973_10150160215900029_747930028_11675700_4843566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5" y="1742925"/>
            <a:ext cx="3168352" cy="47824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Student Feedback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5038328" cy="3810000"/>
          </a:xfrm>
        </p:spPr>
        <p:txBody>
          <a:bodyPr/>
          <a:lstStyle/>
          <a:p>
            <a:r>
              <a:rPr lang="en-GB" dirty="0" smtClean="0"/>
              <a:t>Flogs</a:t>
            </a:r>
          </a:p>
          <a:p>
            <a:pPr lvl="0"/>
            <a:endParaRPr lang="en-GB" dirty="0" smtClean="0"/>
          </a:p>
          <a:p>
            <a:pPr lvl="1"/>
            <a:r>
              <a:rPr lang="en-GB" b="1" dirty="0" smtClean="0"/>
              <a:t>What I enjoyed and thought was good about the field day:</a:t>
            </a:r>
          </a:p>
          <a:p>
            <a:pPr lvl="1"/>
            <a:r>
              <a:rPr lang="en-GB" b="1" dirty="0" smtClean="0"/>
              <a:t> </a:t>
            </a:r>
          </a:p>
          <a:p>
            <a:pPr lvl="1"/>
            <a:r>
              <a:rPr lang="en-GB" b="1" dirty="0" smtClean="0"/>
              <a:t>What I didn’t enjoy about the field day:</a:t>
            </a:r>
          </a:p>
          <a:p>
            <a:pPr lvl="1"/>
            <a:r>
              <a:rPr lang="en-GB" b="1" dirty="0" smtClean="0"/>
              <a:t> </a:t>
            </a:r>
          </a:p>
          <a:p>
            <a:pPr lvl="1"/>
            <a:r>
              <a:rPr lang="en-GB" b="1" dirty="0" smtClean="0"/>
              <a:t>How I would improve the field day if I was running the course:</a:t>
            </a:r>
          </a:p>
          <a:p>
            <a:endParaRPr lang="en-GB" dirty="0" smtClean="0"/>
          </a:p>
          <a:p>
            <a:pPr lvl="1"/>
            <a:endParaRPr lang="en-GB" dirty="0"/>
          </a:p>
        </p:txBody>
      </p:sp>
      <p:pic>
        <p:nvPicPr>
          <p:cNvPr id="121860" name="Picture 4" descr="http://debbieweil.com/uploads/image/how-to-blog-blackboard-classroom_id785240_size4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4568" y="4050270"/>
            <a:ext cx="3161928" cy="2403066"/>
          </a:xfrm>
          <a:prstGeom prst="rect">
            <a:avLst/>
          </a:prstGeom>
          <a:noFill/>
        </p:spPr>
      </p:pic>
      <p:pic>
        <p:nvPicPr>
          <p:cNvPr id="121861" name="Picture 5"/>
          <p:cNvPicPr>
            <a:picLocks noChangeAspect="1" noChangeArrowheads="1"/>
          </p:cNvPicPr>
          <p:nvPr/>
        </p:nvPicPr>
        <p:blipFill>
          <a:blip r:embed="rId3" cstate="print"/>
          <a:srcRect l="22272" t="12686" r="63328" b="73634"/>
          <a:stretch>
            <a:fillRect/>
          </a:stretch>
        </p:blipFill>
        <p:spPr bwMode="auto">
          <a:xfrm>
            <a:off x="6228184" y="2204864"/>
            <a:ext cx="2304256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 bwMode="auto">
          <a:xfrm>
            <a:off x="7668344" y="2636912"/>
            <a:ext cx="936104" cy="10081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1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Localities</a:t>
            </a:r>
            <a:endParaRPr lang="en-GB" dirty="0"/>
          </a:p>
        </p:txBody>
      </p:sp>
      <p:pic>
        <p:nvPicPr>
          <p:cNvPr id="138244" name="Picture 4" descr="http://www.latestdigitals.com/wp-content/uploads/2011/10/google-earth-downloa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3510111"/>
            <a:ext cx="4762500" cy="2943225"/>
          </a:xfrm>
          <a:prstGeom prst="rect">
            <a:avLst/>
          </a:prstGeom>
          <a:noFill/>
        </p:spPr>
      </p:pic>
      <p:pic>
        <p:nvPicPr>
          <p:cNvPr id="138246" name="Picture 6" descr="http://img.expertgps.com/images/kml25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988840"/>
            <a:ext cx="2438400" cy="243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References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981200"/>
            <a:ext cx="8101042" cy="3810000"/>
          </a:xfrm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Giles, D. P., Whitworth, M. C. Z. &amp; </a:t>
            </a:r>
            <a:r>
              <a:rPr lang="en-GB" dirty="0" err="1" smtClean="0">
                <a:solidFill>
                  <a:schemeClr val="tx1"/>
                </a:solidFill>
              </a:rPr>
              <a:t>Poulsom</a:t>
            </a:r>
            <a:r>
              <a:rPr lang="en-GB" dirty="0" smtClean="0">
                <a:solidFill>
                  <a:schemeClr val="tx1"/>
                </a:solidFill>
              </a:rPr>
              <a:t>, A.J. (2008). </a:t>
            </a:r>
            <a:r>
              <a:rPr lang="en-GB" i="1" dirty="0" smtClean="0"/>
              <a:t>The development of fieldwork problem-based exercises in the Applied Geosciences</a:t>
            </a:r>
            <a:r>
              <a:rPr lang="en-GB" dirty="0" smtClean="0"/>
              <a:t>. Planet, (20), 37-40.</a:t>
            </a:r>
          </a:p>
          <a:p>
            <a:endParaRPr lang="en-GB" dirty="0" smtClean="0"/>
          </a:p>
          <a:p>
            <a:r>
              <a:rPr lang="en-GB" dirty="0" smtClean="0">
                <a:solidFill>
                  <a:schemeClr val="tx1"/>
                </a:solidFill>
              </a:rPr>
              <a:t>Giles, D.P. (in press). </a:t>
            </a:r>
            <a:r>
              <a:rPr lang="en-GB" i="1" dirty="0" smtClean="0"/>
              <a:t>A Field Guide to the Engineering Geology of the French Alps, Grenoble</a:t>
            </a:r>
            <a:r>
              <a:rPr lang="en-GB" dirty="0" smtClean="0"/>
              <a:t>. Quarterly Journal of Engineering Geology and Hydrogeology.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Acknowledgments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Small-Scale Learning and Teaching Research and Development Projects: 2005</a:t>
            </a:r>
            <a:br>
              <a:rPr lang="en-GB" smtClean="0"/>
            </a:br>
            <a:r>
              <a:rPr lang="en-GB" smtClean="0"/>
              <a:t>Theme: Bringing the ‘Real World’ into the GEES Student Learning Experience</a:t>
            </a:r>
            <a:br>
              <a:rPr lang="en-GB" smtClean="0"/>
            </a:br>
            <a:r>
              <a:rPr lang="en-GB" smtClean="0"/>
              <a:t/>
            </a:r>
            <a:br>
              <a:rPr lang="en-GB" smtClean="0"/>
            </a:br>
            <a:r>
              <a:rPr lang="en-GB" smtClean="0"/>
              <a:t>The Development of Fieldwork Problem-Based Learning in the Applied Geosciences</a:t>
            </a:r>
          </a:p>
        </p:txBody>
      </p:sp>
      <p:pic>
        <p:nvPicPr>
          <p:cNvPr id="49156" name="Picture 2" descr="The GEES Subject Cent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5" y="5715000"/>
            <a:ext cx="4191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4" descr="The subject centre for Geography, Earth and Environmental Sciences (GEES) is part of the Higher Education Academy.">
            <a:hlinkClick r:id="rId3" tooltip="GEES Subject Centre Hom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25" y="1214438"/>
            <a:ext cx="16383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 descr="montplm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167438" y="1714500"/>
            <a:ext cx="2760662" cy="2071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Applied Geoscience Honours Degrees</a:t>
            </a:r>
            <a:endParaRPr lang="en-GB" dirty="0" smtClean="0"/>
          </a:p>
        </p:txBody>
      </p:sp>
      <p:sp>
        <p:nvSpPr>
          <p:cNvPr id="26628" name="Rectangle 3"/>
          <p:cNvSpPr>
            <a:spLocks noGrp="1" noChangeArrowheads="1"/>
          </p:cNvSpPr>
          <p:nvPr>
            <p:ph idx="1"/>
          </p:nvPr>
        </p:nvSpPr>
        <p:spPr>
          <a:xfrm>
            <a:off x="357158" y="1981200"/>
            <a:ext cx="3857652" cy="3810000"/>
          </a:xfrm>
        </p:spPr>
        <p:txBody>
          <a:bodyPr/>
          <a:lstStyle/>
          <a:p>
            <a:r>
              <a:rPr lang="en-GB" dirty="0" smtClean="0"/>
              <a:t>BSc Geological Hazards</a:t>
            </a:r>
          </a:p>
          <a:p>
            <a:endParaRPr lang="en-GB" dirty="0" smtClean="0"/>
          </a:p>
          <a:p>
            <a:r>
              <a:rPr lang="en-GB" dirty="0" smtClean="0"/>
              <a:t>BEng Engineering Geology &amp; Geotechnics</a:t>
            </a:r>
          </a:p>
          <a:p>
            <a:endParaRPr lang="en-GB" dirty="0" smtClean="0"/>
          </a:p>
          <a:p>
            <a:r>
              <a:rPr lang="en-GB" dirty="0" smtClean="0">
                <a:solidFill>
                  <a:schemeClr val="tx1"/>
                </a:solidFill>
              </a:rPr>
              <a:t>All courses fully accredited by the Geological Society of London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 smtClean="0"/>
          </a:p>
        </p:txBody>
      </p:sp>
      <p:pic>
        <p:nvPicPr>
          <p:cNvPr id="26629" name="Picture 6" descr="d:\Data\My Work Files\PHOTOS - GRAPHICS - VIDEOS\Photos\Hong Kong\HK 2008\Days 3 to 6\Hong Kong 2008 day 3 to 6 076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500563" y="1714500"/>
            <a:ext cx="1571625" cy="2095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630" name="Picture 7" descr="d:\Data\My Work Files\CPD\Fieldwork Poster\Horndean March 2006 154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500563" y="3937000"/>
            <a:ext cx="3286125" cy="2463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714348" y="5572140"/>
            <a:ext cx="335758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rgbClr val="FF0000"/>
                </a:solidFill>
              </a:rPr>
              <a:t>Earth and Environmental Sciences</a:t>
            </a:r>
          </a:p>
          <a:p>
            <a:pPr algn="ctr"/>
            <a:r>
              <a:rPr lang="en-GB" sz="1400" dirty="0" smtClean="0">
                <a:solidFill>
                  <a:srgbClr val="FF0000"/>
                </a:solidFill>
              </a:rPr>
              <a:t>45 </a:t>
            </a:r>
            <a:r>
              <a:rPr lang="en-GB" sz="1400" dirty="0">
                <a:solidFill>
                  <a:srgbClr val="FF0000"/>
                </a:solidFill>
              </a:rPr>
              <a:t>years of Engineering Geology at Portsmouth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Applied Geoscience Masters</a:t>
            </a:r>
            <a:endParaRPr lang="en-GB" dirty="0" smtClean="0"/>
          </a:p>
        </p:txBody>
      </p:sp>
      <p:sp>
        <p:nvSpPr>
          <p:cNvPr id="26628" name="Rectangle 3"/>
          <p:cNvSpPr>
            <a:spLocks noGrp="1" noChangeArrowheads="1"/>
          </p:cNvSpPr>
          <p:nvPr>
            <p:ph idx="1"/>
          </p:nvPr>
        </p:nvSpPr>
        <p:spPr>
          <a:xfrm>
            <a:off x="214282" y="1981200"/>
            <a:ext cx="5572164" cy="3810000"/>
          </a:xfrm>
        </p:spPr>
        <p:txBody>
          <a:bodyPr/>
          <a:lstStyle/>
          <a:p>
            <a:r>
              <a:rPr lang="en-GB" dirty="0" smtClean="0"/>
              <a:t>MSc Geological &amp; Environmental Hazards</a:t>
            </a:r>
          </a:p>
          <a:p>
            <a:endParaRPr lang="en-GB" dirty="0" smtClean="0"/>
          </a:p>
          <a:p>
            <a:r>
              <a:rPr lang="en-GB" dirty="0" smtClean="0"/>
              <a:t>MSc Contaminated Land</a:t>
            </a:r>
          </a:p>
          <a:p>
            <a:endParaRPr lang="en-GB" dirty="0" smtClean="0"/>
          </a:p>
          <a:p>
            <a:r>
              <a:rPr lang="en-GB" dirty="0" smtClean="0"/>
              <a:t>MSc Engineering Geology</a:t>
            </a:r>
          </a:p>
          <a:p>
            <a:endParaRPr lang="en-GB" dirty="0" smtClean="0"/>
          </a:p>
          <a:p>
            <a:r>
              <a:rPr lang="en-GB" dirty="0" smtClean="0"/>
              <a:t>MSc Crisis &amp; Disaster Management</a:t>
            </a:r>
            <a:br>
              <a:rPr lang="en-GB" dirty="0" smtClean="0"/>
            </a:br>
            <a:r>
              <a:rPr lang="en-GB" dirty="0" smtClean="0"/>
              <a:t>(run jointly with School of Business)</a:t>
            </a:r>
          </a:p>
          <a:p>
            <a:endParaRPr lang="en-GB" dirty="0" smtClean="0"/>
          </a:p>
        </p:txBody>
      </p:sp>
      <p:pic>
        <p:nvPicPr>
          <p:cNvPr id="7" name="Content Placeholder 8" descr="HKU%20WS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919286" y="1791855"/>
            <a:ext cx="311369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3" descr="merapi-ashflo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015325" y="4017818"/>
            <a:ext cx="2813368" cy="246611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Fieldwork</a:t>
            </a:r>
            <a:endParaRPr lang="en-GB" dirty="0" smtClean="0"/>
          </a:p>
        </p:txBody>
      </p:sp>
      <p:pic>
        <p:nvPicPr>
          <p:cNvPr id="5" name="Content Placeholder 3" descr="IMGP011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14942" y="4036110"/>
            <a:ext cx="3844636" cy="2464724"/>
          </a:xfrm>
        </p:spPr>
      </p:pic>
      <p:sp>
        <p:nvSpPr>
          <p:cNvPr id="15363" name="TextBox 5"/>
          <p:cNvSpPr txBox="1">
            <a:spLocks noChangeArrowheads="1"/>
          </p:cNvSpPr>
          <p:nvPr/>
        </p:nvSpPr>
        <p:spPr bwMode="auto">
          <a:xfrm>
            <a:off x="273050" y="1785926"/>
            <a:ext cx="3013075" cy="4739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dirty="0">
                <a:latin typeface="Comic Sans MS" pitchFamily="66" charset="0"/>
              </a:rPr>
              <a:t>Current programme</a:t>
            </a:r>
          </a:p>
          <a:p>
            <a:endParaRPr lang="en-GB" sz="2000" dirty="0" smtClean="0">
              <a:latin typeface="Comic Sans MS" pitchFamily="66" charset="0"/>
            </a:endParaRPr>
          </a:p>
          <a:p>
            <a:endParaRPr lang="en-GB" sz="2000" dirty="0" smtClean="0">
              <a:latin typeface="Comic Sans MS" pitchFamily="66" charset="0"/>
            </a:endParaRPr>
          </a:p>
          <a:p>
            <a:endParaRPr lang="en-GB" sz="2000" dirty="0" smtClean="0">
              <a:latin typeface="Comic Sans MS" pitchFamily="66" charset="0"/>
            </a:endParaRPr>
          </a:p>
          <a:p>
            <a:endParaRPr lang="en-GB" sz="2000" dirty="0" smtClean="0">
              <a:latin typeface="Comic Sans MS" pitchFamily="66" charset="0"/>
            </a:endParaRPr>
          </a:p>
          <a:p>
            <a:endParaRPr lang="en-GB" sz="2000" dirty="0" smtClean="0">
              <a:latin typeface="Comic Sans MS" pitchFamily="66" charset="0"/>
            </a:endParaRPr>
          </a:p>
          <a:p>
            <a:pPr>
              <a:buFont typeface="Arial" charset="0"/>
              <a:buChar char="•"/>
            </a:pPr>
            <a:r>
              <a:rPr lang="en-GB" sz="1400" dirty="0" smtClean="0">
                <a:solidFill>
                  <a:schemeClr val="tx1"/>
                </a:solidFill>
                <a:latin typeface="Comic Sans MS" pitchFamily="66" charset="0"/>
              </a:rPr>
              <a:t> Central Spain</a:t>
            </a:r>
          </a:p>
          <a:p>
            <a:pPr>
              <a:buFont typeface="Arial" charset="0"/>
              <a:buChar char="•"/>
            </a:pPr>
            <a:r>
              <a:rPr lang="en-GB" sz="1400" dirty="0" smtClean="0">
                <a:solidFill>
                  <a:schemeClr val="tx1"/>
                </a:solidFill>
                <a:latin typeface="Comic Sans MS" pitchFamily="66" charset="0"/>
              </a:rPr>
              <a:t> SE Spain</a:t>
            </a:r>
          </a:p>
          <a:p>
            <a:pPr>
              <a:buFont typeface="Arial" charset="0"/>
              <a:buChar char="•"/>
            </a:pPr>
            <a:r>
              <a:rPr lang="en-GB" sz="1400" dirty="0" smtClean="0">
                <a:solidFill>
                  <a:schemeClr val="tx1"/>
                </a:solidFill>
                <a:latin typeface="Comic Sans MS" pitchFamily="66" charset="0"/>
              </a:rPr>
              <a:t> Isle of Wight</a:t>
            </a:r>
          </a:p>
          <a:p>
            <a:pPr>
              <a:buFont typeface="Arial" charset="0"/>
              <a:buChar char="•"/>
            </a:pPr>
            <a:r>
              <a:rPr lang="en-GB" sz="1400" dirty="0" smtClean="0">
                <a:solidFill>
                  <a:schemeClr val="tx1"/>
                </a:solidFill>
                <a:latin typeface="Comic Sans MS" pitchFamily="66" charset="0"/>
              </a:rPr>
              <a:t> Cyprus</a:t>
            </a:r>
          </a:p>
          <a:p>
            <a:pPr>
              <a:buFont typeface="Arial" charset="0"/>
              <a:buChar char="•"/>
            </a:pPr>
            <a:r>
              <a:rPr lang="en-GB" sz="1400" dirty="0" smtClean="0">
                <a:solidFill>
                  <a:schemeClr val="tx1"/>
                </a:solidFill>
                <a:latin typeface="Comic Sans MS" pitchFamily="66" charset="0"/>
              </a:rPr>
              <a:t> Germany</a:t>
            </a:r>
          </a:p>
          <a:p>
            <a:pPr>
              <a:buFont typeface="Arial" charset="0"/>
              <a:buChar char="•"/>
            </a:pPr>
            <a:r>
              <a:rPr lang="en-GB" sz="1400" dirty="0" smtClean="0">
                <a:solidFill>
                  <a:schemeClr val="tx1"/>
                </a:solidFill>
                <a:latin typeface="Comic Sans MS" pitchFamily="66" charset="0"/>
              </a:rPr>
              <a:t> Italy</a:t>
            </a:r>
          </a:p>
          <a:p>
            <a:pPr>
              <a:buFont typeface="Arial" charset="0"/>
              <a:buChar char="•"/>
            </a:pPr>
            <a:r>
              <a:rPr lang="en-GB" sz="1400" dirty="0" smtClean="0">
                <a:solidFill>
                  <a:schemeClr val="tx1"/>
                </a:solidFill>
                <a:latin typeface="Comic Sans MS" pitchFamily="66" charset="0"/>
              </a:rPr>
              <a:t> Hong Kong</a:t>
            </a:r>
          </a:p>
          <a:p>
            <a:pPr>
              <a:buFont typeface="Arial" charset="0"/>
              <a:buChar char="•"/>
            </a:pPr>
            <a:r>
              <a:rPr lang="en-GB" sz="1400" dirty="0" smtClean="0">
                <a:solidFill>
                  <a:schemeClr val="tx1"/>
                </a:solidFill>
                <a:latin typeface="Comic Sans MS" pitchFamily="66" charset="0"/>
              </a:rPr>
              <a:t> Cornwall</a:t>
            </a:r>
          </a:p>
          <a:p>
            <a:pPr>
              <a:buFont typeface="Arial" charset="0"/>
              <a:buChar char="•"/>
            </a:pPr>
            <a:r>
              <a:rPr lang="en-GB" sz="1400" dirty="0" smtClean="0">
                <a:solidFill>
                  <a:schemeClr val="tx1"/>
                </a:solidFill>
                <a:latin typeface="Comic Sans MS" pitchFamily="66" charset="0"/>
              </a:rPr>
              <a:t> Scotland</a:t>
            </a:r>
          </a:p>
          <a:p>
            <a:pPr>
              <a:buFont typeface="Arial" charset="0"/>
              <a:buChar char="•"/>
            </a:pPr>
            <a:r>
              <a:rPr lang="en-GB" sz="1400" dirty="0" smtClean="0">
                <a:solidFill>
                  <a:schemeClr val="tx1"/>
                </a:solidFill>
                <a:latin typeface="Comic Sans MS" pitchFamily="66" charset="0"/>
              </a:rPr>
              <a:t> Greece</a:t>
            </a:r>
          </a:p>
          <a:p>
            <a:pPr>
              <a:buFont typeface="Arial" charset="0"/>
              <a:buChar char="•"/>
            </a:pPr>
            <a:r>
              <a:rPr lang="en-GB" sz="1400" dirty="0" smtClean="0">
                <a:solidFill>
                  <a:schemeClr val="tx1"/>
                </a:solidFill>
                <a:latin typeface="Comic Sans MS" pitchFamily="66" charset="0"/>
              </a:rPr>
              <a:t> French Alps</a:t>
            </a:r>
          </a:p>
          <a:p>
            <a:pPr>
              <a:buFont typeface="Arial" charset="0"/>
              <a:buChar char="•"/>
            </a:pPr>
            <a:r>
              <a:rPr lang="en-GB" sz="14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GB" sz="1400" dirty="0" err="1" smtClean="0">
                <a:solidFill>
                  <a:schemeClr val="tx1"/>
                </a:solidFill>
                <a:latin typeface="Comic Sans MS" pitchFamily="66" charset="0"/>
              </a:rPr>
              <a:t>Provence</a:t>
            </a:r>
            <a:endParaRPr lang="en-GB" sz="14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>
              <a:buFont typeface="Arial" charset="0"/>
              <a:buChar char="•"/>
            </a:pPr>
            <a:r>
              <a:rPr lang="en-GB" sz="1400" dirty="0" smtClean="0">
                <a:solidFill>
                  <a:schemeClr val="tx1"/>
                </a:solidFill>
                <a:latin typeface="Comic Sans MS" pitchFamily="66" charset="0"/>
              </a:rPr>
              <a:t> etc</a:t>
            </a:r>
            <a:endParaRPr lang="en-GB" sz="14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6" name="Content Placeholder 3" descr="IMG_035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5433" y="1356756"/>
            <a:ext cx="3239245" cy="24294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Content Placeholder 21" descr="Horndean March 2006 154.JPG"/>
          <p:cNvPicPr>
            <a:picLocks noChangeAspect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2895600" y="1849537"/>
            <a:ext cx="2759468" cy="20696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Content Placeholder 5" descr="IOW May 2005 005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57134" y="4181920"/>
            <a:ext cx="2996633" cy="2247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Picture 53" descr="c:\photo draw clip art\clipart\clipart\standard\stddir1\an01296_.w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1502" y="2214554"/>
            <a:ext cx="2090352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Level 1 Applied Geoscience Programme</a:t>
            </a:r>
            <a:endParaRPr lang="en-GB" dirty="0"/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2" cstate="print"/>
          <a:srcRect l="18945" t="44873" r="10156" b="29492"/>
          <a:stretch>
            <a:fillRect/>
          </a:stretch>
        </p:blipFill>
        <p:spPr bwMode="auto">
          <a:xfrm>
            <a:off x="214282" y="1928802"/>
            <a:ext cx="864399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Level 2 Applied Geoscience Programme</a:t>
            </a:r>
            <a:endParaRPr lang="en-GB" dirty="0"/>
          </a:p>
        </p:txBody>
      </p:sp>
      <p:pic>
        <p:nvPicPr>
          <p:cNvPr id="79873" name="Picture 1"/>
          <p:cNvPicPr>
            <a:picLocks noChangeAspect="1" noChangeArrowheads="1"/>
          </p:cNvPicPr>
          <p:nvPr/>
        </p:nvPicPr>
        <p:blipFill>
          <a:blip r:embed="rId2" cstate="print"/>
          <a:srcRect l="18750" t="16846" r="10351" b="44336"/>
          <a:stretch>
            <a:fillRect/>
          </a:stretch>
        </p:blipFill>
        <p:spPr bwMode="auto">
          <a:xfrm>
            <a:off x="214282" y="1928802"/>
            <a:ext cx="8643998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Level 3 Applied Geoscience Programme</a:t>
            </a:r>
            <a:endParaRPr lang="en-GB" dirty="0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 l="18750" t="60791" r="10351" b="14306"/>
          <a:stretch>
            <a:fillRect/>
          </a:stretch>
        </p:blipFill>
        <p:spPr bwMode="auto">
          <a:xfrm>
            <a:off x="142844" y="1928802"/>
            <a:ext cx="864399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Verdana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1" i="0" u="none" strike="noStrike" cap="none" normalizeH="0" baseline="0" smtClean="0">
            <a:ln>
              <a:noFill/>
            </a:ln>
            <a:solidFill>
              <a:srgbClr val="0000CC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1" i="0" u="none" strike="noStrike" cap="none" normalizeH="0" baseline="0" smtClean="0">
            <a:ln>
              <a:noFill/>
            </a:ln>
            <a:solidFill>
              <a:srgbClr val="0000CC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2063</TotalTime>
  <Words>473</Words>
  <Application>Microsoft Office PowerPoint</Application>
  <PresentationFormat>On-screen Show (4:3)</PresentationFormat>
  <Paragraphs>129</Paragraphs>
  <Slides>28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Default Design</vt:lpstr>
      <vt:lpstr>CorelDRAW</vt:lpstr>
      <vt:lpstr>Slide 1</vt:lpstr>
      <vt:lpstr>Outline</vt:lpstr>
      <vt:lpstr>Acknowledgments</vt:lpstr>
      <vt:lpstr>Applied Geoscience Honours Degrees</vt:lpstr>
      <vt:lpstr>Applied Geoscience Masters</vt:lpstr>
      <vt:lpstr>Fieldwork</vt:lpstr>
      <vt:lpstr>Level 1 Applied Geoscience Programme</vt:lpstr>
      <vt:lpstr>Level 2 Applied Geoscience Programme</vt:lpstr>
      <vt:lpstr>Level 3 Applied Geoscience Programme</vt:lpstr>
      <vt:lpstr>Problem Based Exercise Format</vt:lpstr>
      <vt:lpstr>Problem-Based Exercises</vt:lpstr>
      <vt:lpstr>Slide 12</vt:lpstr>
      <vt:lpstr>West Malvern</vt:lpstr>
      <vt:lpstr>Overstrand</vt:lpstr>
      <vt:lpstr>North Norfolk</vt:lpstr>
      <vt:lpstr>Slide 16</vt:lpstr>
      <vt:lpstr>Castellane</vt:lpstr>
      <vt:lpstr>Villerville</vt:lpstr>
      <vt:lpstr>Malpasset</vt:lpstr>
      <vt:lpstr>Malpasset @ Malpasset</vt:lpstr>
      <vt:lpstr>Claps du Lucs</vt:lpstr>
      <vt:lpstr>Sinard</vt:lpstr>
      <vt:lpstr>Grand Sarcoui</vt:lpstr>
      <vt:lpstr>The Student Experience</vt:lpstr>
      <vt:lpstr>The Student Experience</vt:lpstr>
      <vt:lpstr>Student Feedback</vt:lpstr>
      <vt:lpstr>Localities</vt:lpstr>
      <vt:lpstr>References</vt:lpstr>
    </vt:vector>
  </TitlesOfParts>
  <Company>University of Portsmouth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MellorJ</dc:creator>
  <cp:lastModifiedBy>Giles</cp:lastModifiedBy>
  <cp:revision>272</cp:revision>
  <dcterms:created xsi:type="dcterms:W3CDTF">2003-11-20T09:22:36Z</dcterms:created>
  <dcterms:modified xsi:type="dcterms:W3CDTF">2011-11-10T13:12:46Z</dcterms:modified>
</cp:coreProperties>
</file>